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Lst>
  <p:notesMasterIdLst>
    <p:notesMasterId r:id="rId30"/>
  </p:notesMasterIdLst>
  <p:sldIdLst>
    <p:sldId id="256" r:id="rId2"/>
    <p:sldId id="259" r:id="rId3"/>
    <p:sldId id="257" r:id="rId4"/>
    <p:sldId id="258" r:id="rId5"/>
    <p:sldId id="272" r:id="rId6"/>
    <p:sldId id="288" r:id="rId7"/>
    <p:sldId id="260" r:id="rId8"/>
    <p:sldId id="262" r:id="rId9"/>
    <p:sldId id="281" r:id="rId10"/>
    <p:sldId id="282" r:id="rId11"/>
    <p:sldId id="263" r:id="rId12"/>
    <p:sldId id="264" r:id="rId13"/>
    <p:sldId id="265" r:id="rId14"/>
    <p:sldId id="274" r:id="rId15"/>
    <p:sldId id="275" r:id="rId16"/>
    <p:sldId id="276" r:id="rId17"/>
    <p:sldId id="261" r:id="rId18"/>
    <p:sldId id="270" r:id="rId19"/>
    <p:sldId id="268" r:id="rId20"/>
    <p:sldId id="283" r:id="rId21"/>
    <p:sldId id="284" r:id="rId22"/>
    <p:sldId id="285" r:id="rId23"/>
    <p:sldId id="286" r:id="rId24"/>
    <p:sldId id="287" r:id="rId25"/>
    <p:sldId id="278" r:id="rId26"/>
    <p:sldId id="289" r:id="rId27"/>
    <p:sldId id="267" r:id="rId28"/>
    <p:sldId id="27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CF51"/>
    <a:srgbClr val="002060"/>
    <a:srgbClr val="FD891C"/>
    <a:srgbClr val="648EDA"/>
    <a:srgbClr val="6F598B"/>
    <a:srgbClr val="002360"/>
    <a:srgbClr val="FF5757"/>
    <a:srgbClr val="FFFFFF"/>
    <a:srgbClr val="B8CFF4"/>
    <a:srgbClr val="F8EE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B2B6FB-5AA4-4F07-912A-DBB528501A71}" v="1625" dt="2024-05-23T14:34:23.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57" autoAdjust="0"/>
    <p:restoredTop sz="86420" autoAdjust="0"/>
  </p:normalViewPr>
  <p:slideViewPr>
    <p:cSldViewPr snapToGrid="0">
      <p:cViewPr varScale="1">
        <p:scale>
          <a:sx n="94" d="100"/>
          <a:sy n="94" d="100"/>
        </p:scale>
        <p:origin x="96" y="44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https://rushmoorcouncil-my.sharepoint.com/personal/louise_ansell_rushmoor_gov_uk/Documents/1.%20Projects/NWOW%20Projects/Change%20of%20Address/CT%20data/CT%20data,%20interactions%20and%20cos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8130819614319303E-2"/>
          <c:y val="3.0027414463314139E-2"/>
          <c:w val="0.87442981897737115"/>
          <c:h val="0.57593256106757806"/>
        </c:manualLayout>
      </c:layout>
      <c:lineChart>
        <c:grouping val="standard"/>
        <c:varyColors val="0"/>
        <c:ser>
          <c:idx val="0"/>
          <c:order val="0"/>
          <c:tx>
            <c:strRef>
              <c:f>'All demand over year'!$K$4</c:f>
              <c:strCache>
                <c:ptCount val="1"/>
                <c:pt idx="0">
                  <c:v>Electoral Registrations</c:v>
                </c:pt>
              </c:strCache>
            </c:strRef>
          </c:tx>
          <c:spPr>
            <a:ln w="22225" cap="rnd" cmpd="sng" algn="ctr">
              <a:solidFill>
                <a:schemeClr val="accent1"/>
              </a:solidFill>
              <a:round/>
            </a:ln>
            <a:effectLst/>
          </c:spPr>
          <c:marker>
            <c:symbol val="none"/>
          </c:marker>
          <c:cat>
            <c:strRef>
              <c:f>'All demand over year'!$J$5:$J$14</c:f>
              <c:strCache>
                <c:ptCount val="10"/>
                <c:pt idx="0">
                  <c:v>February</c:v>
                </c:pt>
                <c:pt idx="1">
                  <c:v>March</c:v>
                </c:pt>
                <c:pt idx="2">
                  <c:v>April</c:v>
                </c:pt>
                <c:pt idx="3">
                  <c:v>May</c:v>
                </c:pt>
                <c:pt idx="4">
                  <c:v>June</c:v>
                </c:pt>
                <c:pt idx="5">
                  <c:v>July</c:v>
                </c:pt>
                <c:pt idx="6">
                  <c:v>August</c:v>
                </c:pt>
                <c:pt idx="7">
                  <c:v>September</c:v>
                </c:pt>
                <c:pt idx="8">
                  <c:v>October</c:v>
                </c:pt>
                <c:pt idx="9">
                  <c:v>November</c:v>
                </c:pt>
              </c:strCache>
            </c:strRef>
          </c:cat>
          <c:val>
            <c:numRef>
              <c:f>'All demand over year'!$K$5:$K$14</c:f>
              <c:numCache>
                <c:formatCode>General</c:formatCode>
                <c:ptCount val="10"/>
                <c:pt idx="0">
                  <c:v>634</c:v>
                </c:pt>
                <c:pt idx="1">
                  <c:v>929</c:v>
                </c:pt>
                <c:pt idx="2">
                  <c:v>1359</c:v>
                </c:pt>
                <c:pt idx="3">
                  <c:v>1009</c:v>
                </c:pt>
                <c:pt idx="4">
                  <c:v>523</c:v>
                </c:pt>
                <c:pt idx="5">
                  <c:v>801</c:v>
                </c:pt>
                <c:pt idx="6">
                  <c:v>1144</c:v>
                </c:pt>
                <c:pt idx="7">
                  <c:v>1854</c:v>
                </c:pt>
                <c:pt idx="8">
                  <c:v>1318</c:v>
                </c:pt>
                <c:pt idx="9">
                  <c:v>1038</c:v>
                </c:pt>
              </c:numCache>
            </c:numRef>
          </c:val>
          <c:smooth val="0"/>
          <c:extLst>
            <c:ext xmlns:c16="http://schemas.microsoft.com/office/drawing/2014/chart" uri="{C3380CC4-5D6E-409C-BE32-E72D297353CC}">
              <c16:uniqueId val="{00000000-994C-42EF-BD91-9C1E4FC0D2DE}"/>
            </c:ext>
          </c:extLst>
        </c:ser>
        <c:ser>
          <c:idx val="1"/>
          <c:order val="1"/>
          <c:tx>
            <c:strRef>
              <c:f>'All demand over year'!$L$4</c:f>
              <c:strCache>
                <c:ptCount val="1"/>
                <c:pt idx="0">
                  <c:v>NOC actioned moves</c:v>
                </c:pt>
              </c:strCache>
            </c:strRef>
          </c:tx>
          <c:spPr>
            <a:ln w="22225" cap="rnd" cmpd="sng" algn="ctr">
              <a:solidFill>
                <a:schemeClr val="accent3"/>
              </a:solidFill>
              <a:round/>
            </a:ln>
            <a:effectLst/>
          </c:spPr>
          <c:marker>
            <c:symbol val="none"/>
          </c:marker>
          <c:cat>
            <c:strRef>
              <c:f>'All demand over year'!$J$5:$J$14</c:f>
              <c:strCache>
                <c:ptCount val="10"/>
                <c:pt idx="0">
                  <c:v>February</c:v>
                </c:pt>
                <c:pt idx="1">
                  <c:v>March</c:v>
                </c:pt>
                <c:pt idx="2">
                  <c:v>April</c:v>
                </c:pt>
                <c:pt idx="3">
                  <c:v>May</c:v>
                </c:pt>
                <c:pt idx="4">
                  <c:v>June</c:v>
                </c:pt>
                <c:pt idx="5">
                  <c:v>July</c:v>
                </c:pt>
                <c:pt idx="6">
                  <c:v>August</c:v>
                </c:pt>
                <c:pt idx="7">
                  <c:v>September</c:v>
                </c:pt>
                <c:pt idx="8">
                  <c:v>October</c:v>
                </c:pt>
                <c:pt idx="9">
                  <c:v>November</c:v>
                </c:pt>
              </c:strCache>
            </c:strRef>
          </c:cat>
          <c:val>
            <c:numRef>
              <c:f>'All demand over year'!$L$5:$L$14</c:f>
              <c:numCache>
                <c:formatCode>General</c:formatCode>
                <c:ptCount val="10"/>
                <c:pt idx="0">
                  <c:v>444</c:v>
                </c:pt>
                <c:pt idx="1">
                  <c:v>635</c:v>
                </c:pt>
                <c:pt idx="2">
                  <c:v>507</c:v>
                </c:pt>
                <c:pt idx="3">
                  <c:v>514</c:v>
                </c:pt>
                <c:pt idx="4">
                  <c:v>464</c:v>
                </c:pt>
                <c:pt idx="5">
                  <c:v>532</c:v>
                </c:pt>
                <c:pt idx="6">
                  <c:v>581</c:v>
                </c:pt>
                <c:pt idx="7">
                  <c:v>533</c:v>
                </c:pt>
                <c:pt idx="8">
                  <c:v>526</c:v>
                </c:pt>
                <c:pt idx="9">
                  <c:v>449</c:v>
                </c:pt>
              </c:numCache>
            </c:numRef>
          </c:val>
          <c:smooth val="0"/>
          <c:extLst>
            <c:ext xmlns:c16="http://schemas.microsoft.com/office/drawing/2014/chart" uri="{C3380CC4-5D6E-409C-BE32-E72D297353CC}">
              <c16:uniqueId val="{00000001-994C-42EF-BD91-9C1E4FC0D2DE}"/>
            </c:ext>
          </c:extLst>
        </c:ser>
        <c:ser>
          <c:idx val="2"/>
          <c:order val="2"/>
          <c:tx>
            <c:strRef>
              <c:f>'All demand over year'!$M$4</c:f>
              <c:strCache>
                <c:ptCount val="1"/>
                <c:pt idx="0">
                  <c:v>CS move contact</c:v>
                </c:pt>
              </c:strCache>
            </c:strRef>
          </c:tx>
          <c:spPr>
            <a:ln w="22225" cap="rnd" cmpd="sng" algn="ctr">
              <a:solidFill>
                <a:schemeClr val="accent5"/>
              </a:solidFill>
              <a:round/>
            </a:ln>
            <a:effectLst/>
          </c:spPr>
          <c:marker>
            <c:symbol val="none"/>
          </c:marker>
          <c:cat>
            <c:strRef>
              <c:f>'All demand over year'!$J$5:$J$14</c:f>
              <c:strCache>
                <c:ptCount val="10"/>
                <c:pt idx="0">
                  <c:v>February</c:v>
                </c:pt>
                <c:pt idx="1">
                  <c:v>March</c:v>
                </c:pt>
                <c:pt idx="2">
                  <c:v>April</c:v>
                </c:pt>
                <c:pt idx="3">
                  <c:v>May</c:v>
                </c:pt>
                <c:pt idx="4">
                  <c:v>June</c:v>
                </c:pt>
                <c:pt idx="5">
                  <c:v>July</c:v>
                </c:pt>
                <c:pt idx="6">
                  <c:v>August</c:v>
                </c:pt>
                <c:pt idx="7">
                  <c:v>September</c:v>
                </c:pt>
                <c:pt idx="8">
                  <c:v>October</c:v>
                </c:pt>
                <c:pt idx="9">
                  <c:v>November</c:v>
                </c:pt>
              </c:strCache>
            </c:strRef>
          </c:cat>
          <c:val>
            <c:numRef>
              <c:f>'All demand over year'!$M$5:$M$14</c:f>
              <c:numCache>
                <c:formatCode>General</c:formatCode>
                <c:ptCount val="10"/>
                <c:pt idx="0">
                  <c:v>747</c:v>
                </c:pt>
                <c:pt idx="1">
                  <c:v>985</c:v>
                </c:pt>
                <c:pt idx="2">
                  <c:v>830</c:v>
                </c:pt>
                <c:pt idx="3">
                  <c:v>815</c:v>
                </c:pt>
                <c:pt idx="4">
                  <c:v>722</c:v>
                </c:pt>
                <c:pt idx="5">
                  <c:v>836</c:v>
                </c:pt>
                <c:pt idx="6">
                  <c:v>714</c:v>
                </c:pt>
                <c:pt idx="7">
                  <c:v>809</c:v>
                </c:pt>
                <c:pt idx="8">
                  <c:v>721</c:v>
                </c:pt>
                <c:pt idx="9">
                  <c:v>738</c:v>
                </c:pt>
              </c:numCache>
            </c:numRef>
          </c:val>
          <c:smooth val="0"/>
          <c:extLst>
            <c:ext xmlns:c16="http://schemas.microsoft.com/office/drawing/2014/chart" uri="{C3380CC4-5D6E-409C-BE32-E72D297353CC}">
              <c16:uniqueId val="{00000002-994C-42EF-BD91-9C1E4FC0D2DE}"/>
            </c:ext>
          </c:extLst>
        </c:ser>
        <c:dLbls>
          <c:showLegendKey val="0"/>
          <c:showVal val="0"/>
          <c:showCatName val="0"/>
          <c:showSerName val="0"/>
          <c:showPercent val="0"/>
          <c:showBubbleSize val="0"/>
        </c:dLbls>
        <c:dropLines>
          <c:spPr>
            <a:ln w="9525" cap="flat" cmpd="sng" algn="ctr">
              <a:solidFill>
                <a:schemeClr val="dk1">
                  <a:lumMod val="35000"/>
                  <a:lumOff val="65000"/>
                  <a:alpha val="33000"/>
                </a:schemeClr>
              </a:solidFill>
              <a:round/>
            </a:ln>
            <a:effectLst/>
          </c:spPr>
        </c:dropLines>
        <c:smooth val="0"/>
        <c:axId val="1157732664"/>
        <c:axId val="1157738424"/>
      </c:lineChart>
      <c:catAx>
        <c:axId val="1157732664"/>
        <c:scaling>
          <c:orientation val="minMax"/>
        </c:scaling>
        <c:delete val="0"/>
        <c:axPos val="b"/>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97" b="0" i="0" u="none" strike="noStrike" kern="1200" spc="20" baseline="0">
                <a:solidFill>
                  <a:schemeClr val="bg1"/>
                </a:solidFill>
                <a:latin typeface="Calibri" panose="020F0502020204030204" pitchFamily="34" charset="0"/>
                <a:ea typeface="+mn-ea"/>
                <a:cs typeface="Calibri" panose="020F0502020204030204" pitchFamily="34" charset="0"/>
              </a:defRPr>
            </a:pPr>
            <a:endParaRPr lang="en-US"/>
          </a:p>
        </c:txPr>
        <c:crossAx val="1157738424"/>
        <c:crosses val="autoZero"/>
        <c:auto val="1"/>
        <c:lblAlgn val="ctr"/>
        <c:lblOffset val="100"/>
        <c:noMultiLvlLbl val="0"/>
      </c:catAx>
      <c:valAx>
        <c:axId val="11577384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Calibri" panose="020F0502020204030204" pitchFamily="34" charset="0"/>
                <a:ea typeface="+mn-ea"/>
                <a:cs typeface="Calibri" panose="020F0502020204030204" pitchFamily="34" charset="0"/>
              </a:defRPr>
            </a:pPr>
            <a:endParaRPr lang="en-US"/>
          </a:p>
        </c:txPr>
        <c:crossAx val="1157732664"/>
        <c:crosses val="autoZero"/>
        <c:crossBetween val="between"/>
      </c:valAx>
      <c:spPr>
        <a:noFill/>
        <a:ln>
          <a:noFill/>
        </a:ln>
        <a:effectLst/>
      </c:spPr>
    </c:plotArea>
    <c:legend>
      <c:legendPos val="b"/>
      <c:layout>
        <c:manualLayout>
          <c:xMode val="edge"/>
          <c:yMode val="edge"/>
          <c:x val="4.6368243756774598E-2"/>
          <c:y val="0.81075766844358998"/>
          <c:w val="0.87612620297462818"/>
          <c:h val="0.1825364537766112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648EDA"/>
              </a:solidFill>
              <a:ln w="19050">
                <a:solidFill>
                  <a:schemeClr val="lt1"/>
                </a:solidFill>
              </a:ln>
              <a:effectLst/>
            </c:spPr>
            <c:extLst>
              <c:ext xmlns:c16="http://schemas.microsoft.com/office/drawing/2014/chart" uri="{C3380CC4-5D6E-409C-BE32-E72D297353CC}">
                <c16:uniqueId val="{00000001-551D-487B-92C3-9323181B683F}"/>
              </c:ext>
            </c:extLst>
          </c:dPt>
          <c:dPt>
            <c:idx val="1"/>
            <c:bubble3D val="0"/>
            <c:spPr>
              <a:solidFill>
                <a:srgbClr val="6F598B"/>
              </a:solidFill>
              <a:ln w="19050">
                <a:solidFill>
                  <a:schemeClr val="lt1"/>
                </a:solidFill>
              </a:ln>
              <a:effectLst/>
            </c:spPr>
            <c:extLst>
              <c:ext xmlns:c16="http://schemas.microsoft.com/office/drawing/2014/chart" uri="{C3380CC4-5D6E-409C-BE32-E72D297353CC}">
                <c16:uniqueId val="{00000003-551D-487B-92C3-9323181B683F}"/>
              </c:ext>
            </c:extLst>
          </c:dPt>
          <c:dPt>
            <c:idx val="2"/>
            <c:bubble3D val="0"/>
            <c:spPr>
              <a:solidFill>
                <a:srgbClr val="002360"/>
              </a:solidFill>
              <a:ln w="19050">
                <a:solidFill>
                  <a:schemeClr val="lt1"/>
                </a:solidFill>
              </a:ln>
              <a:effectLst/>
            </c:spPr>
            <c:extLst>
              <c:ext xmlns:c16="http://schemas.microsoft.com/office/drawing/2014/chart" uri="{C3380CC4-5D6E-409C-BE32-E72D297353CC}">
                <c16:uniqueId val="{00000005-551D-487B-92C3-9323181B683F}"/>
              </c:ext>
            </c:extLst>
          </c:dPt>
          <c:dLbls>
            <c:dLbl>
              <c:idx val="0"/>
              <c:tx>
                <c:rich>
                  <a:bodyPr/>
                  <a:lstStyle/>
                  <a:p>
                    <a:fld id="{E03AE708-4527-4A44-ABCD-51446016FE3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51D-487B-92C3-9323181B683F}"/>
                </c:ext>
              </c:extLst>
            </c:dLbl>
            <c:dLbl>
              <c:idx val="1"/>
              <c:tx>
                <c:rich>
                  <a:bodyPr/>
                  <a:lstStyle/>
                  <a:p>
                    <a:fld id="{37670527-4739-471B-99D0-5DED01A491F3}"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51D-487B-92C3-9323181B683F}"/>
                </c:ext>
              </c:extLst>
            </c:dLbl>
            <c:dLbl>
              <c:idx val="2"/>
              <c:tx>
                <c:rich>
                  <a:bodyPr/>
                  <a:lstStyle/>
                  <a:p>
                    <a:fld id="{AA828686-0C78-4119-8943-CD79306E8063}"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51D-487B-92C3-9323181B683F}"/>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Sheet1!$A$5:$A$7</c:f>
              <c:strCache>
                <c:ptCount val="3"/>
                <c:pt idx="0">
                  <c:v>Very satisfied</c:v>
                </c:pt>
                <c:pt idx="1">
                  <c:v>Satisfied</c:v>
                </c:pt>
                <c:pt idx="2">
                  <c:v>Neither satisfied or dissatisfied</c:v>
                </c:pt>
              </c:strCache>
            </c:strRef>
          </c:cat>
          <c:val>
            <c:numRef>
              <c:f>Sheet1!$B$5:$B$7</c:f>
              <c:numCache>
                <c:formatCode>General</c:formatCode>
                <c:ptCount val="3"/>
                <c:pt idx="0">
                  <c:v>60</c:v>
                </c:pt>
                <c:pt idx="1">
                  <c:v>30</c:v>
                </c:pt>
                <c:pt idx="2">
                  <c:v>10</c:v>
                </c:pt>
              </c:numCache>
            </c:numRef>
          </c:val>
          <c:extLst>
            <c:ext xmlns:c16="http://schemas.microsoft.com/office/drawing/2014/chart" uri="{C3380CC4-5D6E-409C-BE32-E72D297353CC}">
              <c16:uniqueId val="{00000006-551D-487B-92C3-9323181B683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7447528433945758"/>
          <c:y val="0.78846310877806935"/>
          <c:w val="0.61719138232720905"/>
          <c:h val="0.1837591134441528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0">
  <cs:axisTitle>
    <cs:lnRef idx="0"/>
    <cs:fillRef idx="0"/>
    <cs:effectRef idx="0"/>
    <cs:fontRef idx="minor">
      <a:schemeClr val="dk1">
        <a:lumMod val="65000"/>
        <a:lumOff val="35000"/>
      </a:schemeClr>
    </cs:fontRef>
    <cs:defRPr sz="1197" kern="1200" cap="all"/>
  </cs:axisTitle>
  <cs:category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b="0" kern="1200" spc="20" baseline="0"/>
  </cs:categoryAxis>
  <cs:chartArea mods="allowNoLineOverride">
    <cs:lnRef idx="0"/>
    <cs:fillRef idx="0"/>
    <cs:effectRef idx="0"/>
    <cs:fontRef idx="minor">
      <a:schemeClr val="dk1"/>
    </cs:fontRef>
    <cs:spPr>
      <a:solidFill>
        <a:schemeClr val="lt1"/>
      </a:solidFill>
      <a:ln w="9525" cap="flat" cmpd="sng" algn="ctr">
        <a:solidFill>
          <a:schemeClr val="dk1">
            <a:lumMod val="15000"/>
            <a:lumOff val="85000"/>
          </a:schemeClr>
        </a:solidFill>
        <a:round/>
      </a:ln>
    </cs:spPr>
    <cs:defRPr sz="1197" kern="1200"/>
  </cs:chartArea>
  <cs:dataLabel>
    <cs:lnRef idx="0"/>
    <cs:fillRef idx="0"/>
    <cs:effectRef idx="0"/>
    <cs:fontRef idx="minor">
      <a:schemeClr val="dk1">
        <a:lumMod val="65000"/>
        <a:lumOff val="3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2225" cap="rnd" cmpd="sng" algn="ctr">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cap="flat" cmpd="sng" algn="ctr">
        <a:solidFill>
          <a:schemeClr val="phClr"/>
        </a:solidFill>
        <a:round/>
      </a:ln>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dk1">
            <a:lumMod val="65000"/>
            <a:lumOff val="35000"/>
          </a:schemeClr>
        </a:solidFill>
      </a:ln>
    </cs:spPr>
  </cs:downBar>
  <cs:dropLine>
    <cs:lnRef idx="0"/>
    <cs:fillRef idx="0"/>
    <cs:effectRef idx="0"/>
    <cs:fontRef idx="minor">
      <a:schemeClr val="dk1"/>
    </cs:fontRef>
    <cs:spPr>
      <a:ln w="9525" cap="flat" cmpd="sng" algn="ctr">
        <a:solidFill>
          <a:schemeClr val="dk1">
            <a:lumMod val="35000"/>
            <a:lumOff val="65000"/>
            <a:alpha val="33000"/>
          </a:schemeClr>
        </a:solidFill>
        <a:round/>
      </a:ln>
    </cs:spPr>
  </cs:dropLine>
  <cs:errorBar>
    <cs:lnRef idx="0"/>
    <cs:fillRef idx="0"/>
    <cs:effectRef idx="0"/>
    <cs:fontRef idx="minor">
      <a:schemeClr val="dk1"/>
    </cs:fontRef>
    <cs:spPr>
      <a:ln w="9525">
        <a:solidFill>
          <a:schemeClr val="dk1">
            <a:lumMod val="65000"/>
            <a:lumOff val="35000"/>
          </a:schemeClr>
        </a:solidFill>
      </a:ln>
    </cs:spPr>
  </cs:errorBar>
  <cs:floor>
    <cs:lnRef idx="0"/>
    <cs:fillRef idx="0"/>
    <cs:effectRef idx="0"/>
    <cs:fontRef idx="minor">
      <a:schemeClr val="dk1"/>
    </cs:fontRef>
  </cs:floor>
  <cs:gridlineMajor>
    <cs:lnRef idx="0"/>
    <cs:fillRef idx="0"/>
    <cs:effectRef idx="0"/>
    <cs:fontRef idx="minor">
      <a:schemeClr val="dk1"/>
    </cs:fontRef>
    <cs:spPr>
      <a:ln>
        <a:solidFill>
          <a:schemeClr val="dk1">
            <a:lumMod val="15000"/>
            <a:lumOff val="85000"/>
          </a:schemeClr>
        </a:solidFill>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35000"/>
            <a:lumOff val="65000"/>
          </a:schemeClr>
        </a:solidFill>
      </a:ln>
    </cs:spPr>
  </cs:hiLoLine>
  <cs:leaderLine>
    <cs:lnRef idx="0"/>
    <cs:fillRef idx="0"/>
    <cs:effectRef idx="0"/>
    <cs:fontRef idx="minor">
      <a:schemeClr val="dk1"/>
    </cs:fontRef>
    <cs:spPr>
      <a:ln w="9525">
        <a:solidFill>
          <a:schemeClr val="dk1">
            <a:lumMod val="35000"/>
            <a:lumOff val="65000"/>
          </a:schemeClr>
        </a:solidFill>
      </a:ln>
    </cs:spPr>
  </cs:leaderLine>
  <cs:legend>
    <cs:lnRef idx="0"/>
    <cs:fillRef idx="0"/>
    <cs:effectRef idx="0"/>
    <cs:fontRef idx="minor">
      <a:schemeClr val="dk1">
        <a:lumMod val="65000"/>
        <a:lumOff val="35000"/>
      </a:schemeClr>
    </cs:fontRef>
    <cs:defRPr sz="1197" kern="1200"/>
  </cs:legend>
  <cs:plotArea>
    <cs:lnRef idx="0"/>
    <cs:fillRef idx="0"/>
    <cs:effectRef idx="0"/>
    <cs:fontRef idx="minor">
      <a:schemeClr val="dk1"/>
    </cs:fontRef>
    <cs:spPr>
      <a:gradFill>
        <a:gsLst>
          <a:gs pos="100000">
            <a:schemeClr val="lt1">
              <a:lumMod val="95000"/>
            </a:schemeClr>
          </a:gs>
          <a:gs pos="0">
            <a:schemeClr val="lt1"/>
          </a:gs>
        </a:gsLst>
        <a:lin ang="5400000" scaled="0"/>
      </a:gradFill>
    </cs:spPr>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7" kern="1200"/>
  </cs:seriesAxis>
  <cs:seriesLine>
    <cs:lnRef idx="0"/>
    <cs:fillRef idx="0"/>
    <cs:effectRef idx="0"/>
    <cs:fontRef idx="minor">
      <a:schemeClr val="dk1"/>
    </cs:fontRef>
    <cs:spPr>
      <a:ln w="9525">
        <a:solidFill>
          <a:schemeClr val="dk1">
            <a:lumMod val="35000"/>
            <a:lumOff val="65000"/>
          </a:schemeClr>
        </a:solidFill>
        <a:prstDash val="dash"/>
      </a:ln>
    </cs:spPr>
  </cs:seriesLine>
  <cs:title>
    <cs:lnRef idx="0"/>
    <cs:fillRef idx="0"/>
    <cs:effectRef idx="0"/>
    <cs:fontRef idx="minor">
      <a:schemeClr val="dk1">
        <a:lumMod val="50000"/>
        <a:lumOff val="50000"/>
      </a:schemeClr>
    </cs:fontRef>
    <cs:defRPr sz="1862" kern="1200" cap="none" spc="2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02B134-61DA-447E-A49A-988FDC670912}" type="datetimeFigureOut">
              <a:rPr lang="en-GB" smtClean="0"/>
              <a:t>23/05/2024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09FE2-E5F4-48CE-88C9-1249E0E27783}" type="slidenum">
              <a:rPr lang="en-GB" smtClean="0"/>
              <a:t>‹#›</a:t>
            </a:fld>
            <a:endParaRPr lang="en-GB"/>
          </a:p>
        </p:txBody>
      </p:sp>
    </p:spTree>
    <p:extLst>
      <p:ext uri="{BB962C8B-B14F-4D97-AF65-F5344CB8AC3E}">
        <p14:creationId xmlns:p14="http://schemas.microsoft.com/office/powerpoint/2010/main" val="21030655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rive.google.com/file/d/16JQUm-lCNbIv2u2L3tCSj76bkye7H94b/view"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Why have we looked at this? </a:t>
            </a:r>
          </a:p>
          <a:p>
            <a:r>
              <a:rPr lang="en-GB"/>
              <a:t>Headings – multiple organisations under each of those</a:t>
            </a:r>
          </a:p>
          <a:p>
            <a:r>
              <a:rPr lang="en-GB"/>
              <a:t>Make our bit better! </a:t>
            </a:r>
          </a:p>
        </p:txBody>
      </p:sp>
      <p:sp>
        <p:nvSpPr>
          <p:cNvPr id="4" name="Slide Number Placeholder 3"/>
          <p:cNvSpPr>
            <a:spLocks noGrp="1"/>
          </p:cNvSpPr>
          <p:nvPr>
            <p:ph type="sldNum" sz="quarter" idx="5"/>
          </p:nvPr>
        </p:nvSpPr>
        <p:spPr/>
        <p:txBody>
          <a:bodyPr/>
          <a:lstStyle/>
          <a:p>
            <a:fld id="{6AA09FE2-E5F4-48CE-88C9-1249E0E27783}" type="slidenum">
              <a:rPr lang="en-GB" smtClean="0"/>
              <a:t>2</a:t>
            </a:fld>
            <a:endParaRPr lang="en-GB"/>
          </a:p>
        </p:txBody>
      </p:sp>
    </p:spTree>
    <p:extLst>
      <p:ext uri="{BB962C8B-B14F-4D97-AF65-F5344CB8AC3E}">
        <p14:creationId xmlns:p14="http://schemas.microsoft.com/office/powerpoint/2010/main" val="2812263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small customer base – not aware of doing a change of address for assisted collection! </a:t>
            </a:r>
          </a:p>
          <a:p>
            <a:r>
              <a:rPr lang="en-GB"/>
              <a:t>- not something we want to promote as incur costs </a:t>
            </a:r>
          </a:p>
          <a:p>
            <a:r>
              <a:rPr lang="en-GB"/>
              <a:t>- mindful of money being spent on customers who no longer need it </a:t>
            </a:r>
          </a:p>
          <a:p>
            <a:r>
              <a:rPr lang="en-GB"/>
              <a:t>Have recently done a cleanse of addresses that are on assisted where the person who wanted has moved out</a:t>
            </a:r>
          </a:p>
        </p:txBody>
      </p:sp>
      <p:sp>
        <p:nvSpPr>
          <p:cNvPr id="4" name="Slide Number Placeholder 3"/>
          <p:cNvSpPr>
            <a:spLocks noGrp="1"/>
          </p:cNvSpPr>
          <p:nvPr>
            <p:ph type="sldNum" sz="quarter" idx="5"/>
          </p:nvPr>
        </p:nvSpPr>
        <p:spPr/>
        <p:txBody>
          <a:bodyPr/>
          <a:lstStyle/>
          <a:p>
            <a:fld id="{6AA09FE2-E5F4-48CE-88C9-1249E0E27783}" type="slidenum">
              <a:rPr lang="en-GB" smtClean="0"/>
              <a:t>15</a:t>
            </a:fld>
            <a:endParaRPr lang="en-GB"/>
          </a:p>
        </p:txBody>
      </p:sp>
    </p:spTree>
    <p:extLst>
      <p:ext uri="{BB962C8B-B14F-4D97-AF65-F5344CB8AC3E}">
        <p14:creationId xmlns:p14="http://schemas.microsoft.com/office/powerpoint/2010/main" val="3514725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hlinkClick r:id="rId3"/>
              </a:rPr>
              <a:t>(PUBLIC) Analytics, survey results and insight summary.pdf - Google Drive</a:t>
            </a:r>
            <a:r>
              <a:rPr lang="en-GB"/>
              <a:t> </a:t>
            </a:r>
          </a:p>
          <a:p>
            <a:r>
              <a:rPr lang="en-GB"/>
              <a:t>Research by Hackney – customers contacting multiple sources re: their move wasn’t a problem for the majority to users </a:t>
            </a:r>
          </a:p>
          <a:p>
            <a:endParaRPr lang="en-GB"/>
          </a:p>
        </p:txBody>
      </p:sp>
      <p:sp>
        <p:nvSpPr>
          <p:cNvPr id="4" name="Slide Number Placeholder 3"/>
          <p:cNvSpPr>
            <a:spLocks noGrp="1"/>
          </p:cNvSpPr>
          <p:nvPr>
            <p:ph type="sldNum" sz="quarter" idx="5"/>
          </p:nvPr>
        </p:nvSpPr>
        <p:spPr/>
        <p:txBody>
          <a:bodyPr/>
          <a:lstStyle/>
          <a:p>
            <a:fld id="{6AA09FE2-E5F4-48CE-88C9-1249E0E27783}" type="slidenum">
              <a:rPr lang="en-GB" smtClean="0"/>
              <a:t>22</a:t>
            </a:fld>
            <a:endParaRPr lang="en-GB"/>
          </a:p>
        </p:txBody>
      </p:sp>
    </p:spTree>
    <p:extLst>
      <p:ext uri="{BB962C8B-B14F-4D97-AF65-F5344CB8AC3E}">
        <p14:creationId xmlns:p14="http://schemas.microsoft.com/office/powerpoint/2010/main" val="27322358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A09FE2-E5F4-48CE-88C9-1249E0E27783}" type="slidenum">
              <a:rPr lang="en-GB" smtClean="0"/>
              <a:t>24</a:t>
            </a:fld>
            <a:endParaRPr lang="en-GB"/>
          </a:p>
        </p:txBody>
      </p:sp>
    </p:spTree>
    <p:extLst>
      <p:ext uri="{BB962C8B-B14F-4D97-AF65-F5344CB8AC3E}">
        <p14:creationId xmlns:p14="http://schemas.microsoft.com/office/powerpoint/2010/main" val="2873463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A09FE2-E5F4-48CE-88C9-1249E0E27783}" type="slidenum">
              <a:rPr lang="en-GB" smtClean="0"/>
              <a:t>27</a:t>
            </a:fld>
            <a:endParaRPr lang="en-GB"/>
          </a:p>
        </p:txBody>
      </p:sp>
    </p:spTree>
    <p:extLst>
      <p:ext uri="{BB962C8B-B14F-4D97-AF65-F5344CB8AC3E}">
        <p14:creationId xmlns:p14="http://schemas.microsoft.com/office/powerpoint/2010/main" val="13146276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AA09FE2-E5F4-48CE-88C9-1249E0E27783}" type="slidenum">
              <a:rPr lang="en-GB" smtClean="0"/>
              <a:t>5</a:t>
            </a:fld>
            <a:endParaRPr lang="en-GB"/>
          </a:p>
        </p:txBody>
      </p:sp>
    </p:spTree>
    <p:extLst>
      <p:ext uri="{BB962C8B-B14F-4D97-AF65-F5344CB8AC3E}">
        <p14:creationId xmlns:p14="http://schemas.microsoft.com/office/powerpoint/2010/main" val="3095367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Some areas in scope of the project have been harder to attribute customer demand to customers moving. </a:t>
            </a:r>
          </a:p>
          <a:p>
            <a:r>
              <a:rPr lang="en-GB"/>
              <a:t>- This data shows the CS demand and the work added to CT system </a:t>
            </a:r>
          </a:p>
          <a:p>
            <a:r>
              <a:rPr lang="en-GB"/>
              <a:t>- Explain the gap – why do we have more CS demand vs. CT system… already aware and too early data </a:t>
            </a:r>
          </a:p>
          <a:p>
            <a:r>
              <a:rPr lang="en-GB"/>
              <a:t>- Access channels, interested to know why people aren’t using online so much as other services, residents have said in past that online hard to find on website which is why emailed/phoned, if a res has emailed in and not gave us all info we point them to the form.</a:t>
            </a:r>
          </a:p>
          <a:p>
            <a:r>
              <a:rPr lang="en-GB"/>
              <a:t>- Elections – how this doesn’t align to move data – more linked to our contact with customers. Bit higher than expected, upward peaks down to canvassing</a:t>
            </a:r>
          </a:p>
        </p:txBody>
      </p:sp>
      <p:sp>
        <p:nvSpPr>
          <p:cNvPr id="4" name="Slide Number Placeholder 3"/>
          <p:cNvSpPr>
            <a:spLocks noGrp="1"/>
          </p:cNvSpPr>
          <p:nvPr>
            <p:ph type="sldNum" sz="quarter" idx="5"/>
          </p:nvPr>
        </p:nvSpPr>
        <p:spPr/>
        <p:txBody>
          <a:bodyPr/>
          <a:lstStyle/>
          <a:p>
            <a:fld id="{6AA09FE2-E5F4-48CE-88C9-1249E0E27783}" type="slidenum">
              <a:rPr lang="en-GB" smtClean="0"/>
              <a:t>7</a:t>
            </a:fld>
            <a:endParaRPr lang="en-GB"/>
          </a:p>
        </p:txBody>
      </p:sp>
    </p:spTree>
    <p:extLst>
      <p:ext uri="{BB962C8B-B14F-4D97-AF65-F5344CB8AC3E}">
        <p14:creationId xmlns:p14="http://schemas.microsoft.com/office/powerpoint/2010/main" val="416556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sz="1200" b="0" i="0">
                <a:solidFill>
                  <a:srgbClr val="0D0D0D"/>
                </a:solidFill>
                <a:effectLst/>
                <a:latin typeface="Calibri" panose="020F0502020204030204" pitchFamily="34" charset="0"/>
                <a:cs typeface="Calibri" panose="020F0502020204030204" pitchFamily="34" charset="0"/>
              </a:rPr>
              <a:t>Mapping the process </a:t>
            </a:r>
          </a:p>
          <a:p>
            <a:pPr marL="628650" lvl="1" indent="-171450">
              <a:buFont typeface="Arial" panose="020B0604020202020204" pitchFamily="34" charset="0"/>
              <a:buChar char="•"/>
            </a:pPr>
            <a:r>
              <a:rPr lang="en-GB" sz="1200" b="0" i="0">
                <a:solidFill>
                  <a:srgbClr val="0D0D0D"/>
                </a:solidFill>
                <a:effectLst/>
                <a:latin typeface="Calibri" panose="020F0502020204030204" pitchFamily="34" charset="0"/>
                <a:cs typeface="Calibri" panose="020F0502020204030204" pitchFamily="34" charset="0"/>
              </a:rPr>
              <a:t>identified different needs (whole household vs. individual moving etc). </a:t>
            </a:r>
          </a:p>
          <a:p>
            <a:pPr marL="628650" lvl="1" indent="-171450">
              <a:buFont typeface="Arial" panose="020B0604020202020204" pitchFamily="34" charset="0"/>
              <a:buChar char="•"/>
            </a:pPr>
            <a:r>
              <a:rPr lang="en-GB" sz="1200" b="0" i="0" err="1">
                <a:solidFill>
                  <a:srgbClr val="0D0D0D"/>
                </a:solidFill>
                <a:effectLst/>
                <a:latin typeface="Calibri" panose="020F0502020204030204" pitchFamily="34" charset="0"/>
                <a:cs typeface="Calibri" panose="020F0502020204030204" pitchFamily="34" charset="0"/>
              </a:rPr>
              <a:t>Whats</a:t>
            </a:r>
            <a:r>
              <a:rPr lang="en-GB" sz="1200" b="0" i="0">
                <a:solidFill>
                  <a:srgbClr val="0D0D0D"/>
                </a:solidFill>
                <a:effectLst/>
                <a:latin typeface="Calibri" panose="020F0502020204030204" pitchFamily="34" charset="0"/>
                <a:cs typeface="Calibri" panose="020F0502020204030204" pitchFamily="34" charset="0"/>
              </a:rPr>
              <a:t> working well / not working well – what the system helps with and hinders</a:t>
            </a:r>
          </a:p>
          <a:p>
            <a:pPr marL="628650" lvl="1" indent="-171450">
              <a:buFont typeface="Arial" panose="020B0604020202020204" pitchFamily="34" charset="0"/>
              <a:buChar char="•"/>
            </a:pPr>
            <a:r>
              <a:rPr lang="en-GB" sz="1200" b="0" i="0">
                <a:solidFill>
                  <a:srgbClr val="0D0D0D"/>
                </a:solidFill>
                <a:effectLst/>
                <a:latin typeface="Calibri" panose="020F0502020204030204" pitchFamily="34" charset="0"/>
                <a:cs typeface="Calibri" panose="020F0502020204030204" pitchFamily="34" charset="0"/>
              </a:rPr>
              <a:t>Have cross team meeting – navy blue points</a:t>
            </a:r>
          </a:p>
          <a:p>
            <a:pPr marL="628650" lvl="1" indent="-171450">
              <a:buFont typeface="Arial" panose="020B0604020202020204" pitchFamily="34" charset="0"/>
              <a:buChar char="•"/>
            </a:pPr>
            <a:r>
              <a:rPr lang="en-GB" sz="1200" b="0" i="0">
                <a:solidFill>
                  <a:srgbClr val="0D0D0D"/>
                </a:solidFill>
                <a:effectLst/>
                <a:latin typeface="Calibri" panose="020F0502020204030204" pitchFamily="34" charset="0"/>
                <a:cs typeface="Calibri" panose="020F0502020204030204" pitchFamily="34" charset="0"/>
              </a:rPr>
              <a:t>Orange points </a:t>
            </a:r>
          </a:p>
          <a:p>
            <a:pPr marL="457200" lvl="1" indent="0">
              <a:buFont typeface="Arial" panose="020B0604020202020204" pitchFamily="34" charset="0"/>
              <a:buNone/>
            </a:pPr>
            <a:endParaRPr lang="en-GB" sz="1200" b="0" i="0">
              <a:solidFill>
                <a:srgbClr val="0D0D0D"/>
              </a:solidFill>
              <a:effectLst/>
              <a:latin typeface="Calibri" panose="020F0502020204030204" pitchFamily="34" charset="0"/>
              <a:cs typeface="Calibri" panose="020F0502020204030204" pitchFamily="34" charset="0"/>
            </a:endParaRPr>
          </a:p>
          <a:p>
            <a:r>
              <a:rPr lang="en-GB"/>
              <a:t>Link to research – North Lincolnshire – customers receive really good help when contacting but often don’t know what help is available before making contacting (disc. Eligibility and instalments)</a:t>
            </a:r>
          </a:p>
        </p:txBody>
      </p:sp>
      <p:sp>
        <p:nvSpPr>
          <p:cNvPr id="4" name="Slide Number Placeholder 3"/>
          <p:cNvSpPr>
            <a:spLocks noGrp="1"/>
          </p:cNvSpPr>
          <p:nvPr>
            <p:ph type="sldNum" sz="quarter" idx="5"/>
          </p:nvPr>
        </p:nvSpPr>
        <p:spPr/>
        <p:txBody>
          <a:bodyPr/>
          <a:lstStyle/>
          <a:p>
            <a:fld id="{6AA09FE2-E5F4-48CE-88C9-1249E0E27783}" type="slidenum">
              <a:rPr lang="en-GB" smtClean="0"/>
              <a:t>8</a:t>
            </a:fld>
            <a:endParaRPr lang="en-GB"/>
          </a:p>
        </p:txBody>
      </p:sp>
    </p:spTree>
    <p:extLst>
      <p:ext uri="{BB962C8B-B14F-4D97-AF65-F5344CB8AC3E}">
        <p14:creationId xmlns:p14="http://schemas.microsoft.com/office/powerpoint/2010/main" val="4018168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1200" b="1">
                <a:latin typeface="Calibri" panose="020F0502020204030204" pitchFamily="34" charset="0"/>
                <a:cs typeface="Calibri" panose="020F0502020204030204" pitchFamily="34" charset="0"/>
              </a:rPr>
              <a:t>Make a decision with the 3</a:t>
            </a:r>
            <a:r>
              <a:rPr lang="en-GB" sz="1200" b="1" baseline="30000">
                <a:latin typeface="Calibri" panose="020F0502020204030204" pitchFamily="34" charset="0"/>
                <a:cs typeface="Calibri" panose="020F0502020204030204" pitchFamily="34" charset="0"/>
              </a:rPr>
              <a:t>rd</a:t>
            </a:r>
            <a:r>
              <a:rPr lang="en-GB" sz="1200" b="1">
                <a:latin typeface="Calibri" panose="020F0502020204030204" pitchFamily="34" charset="0"/>
                <a:cs typeface="Calibri" panose="020F0502020204030204" pitchFamily="34" charset="0"/>
              </a:rPr>
              <a:t> party notifications, do we ignore then totally or ask them to use web form?</a:t>
            </a:r>
          </a:p>
          <a:p>
            <a:pPr algn="l"/>
            <a:endParaRPr lang="en-GB" sz="1200" b="1">
              <a:latin typeface="Calibri" panose="020F0502020204030204" pitchFamily="34" charset="0"/>
              <a:cs typeface="Calibri" panose="020F0502020204030204" pitchFamily="34" charset="0"/>
            </a:endParaRPr>
          </a:p>
          <a:p>
            <a:pPr algn="l"/>
            <a:r>
              <a:rPr lang="en-GB" sz="1200" b="1">
                <a:latin typeface="Calibri" panose="020F0502020204030204" pitchFamily="34" charset="0"/>
                <a:cs typeface="Calibri" panose="020F0502020204030204" pitchFamily="34" charset="0"/>
              </a:rPr>
              <a:t>Lots of reasons for 7 day rule, one is moving dates change all the time so more efficient if we action 7 days before to avoid ‘redoing’</a:t>
            </a:r>
          </a:p>
        </p:txBody>
      </p:sp>
      <p:sp>
        <p:nvSpPr>
          <p:cNvPr id="4" name="Slide Number Placeholder 3"/>
          <p:cNvSpPr>
            <a:spLocks noGrp="1"/>
          </p:cNvSpPr>
          <p:nvPr>
            <p:ph type="sldNum" sz="quarter" idx="5"/>
          </p:nvPr>
        </p:nvSpPr>
        <p:spPr/>
        <p:txBody>
          <a:bodyPr/>
          <a:lstStyle/>
          <a:p>
            <a:fld id="{6AA09FE2-E5F4-48CE-88C9-1249E0E27783}" type="slidenum">
              <a:rPr lang="en-GB" smtClean="0"/>
              <a:t>9</a:t>
            </a:fld>
            <a:endParaRPr lang="en-GB"/>
          </a:p>
        </p:txBody>
      </p:sp>
    </p:spTree>
    <p:extLst>
      <p:ext uri="{BB962C8B-B14F-4D97-AF65-F5344CB8AC3E}">
        <p14:creationId xmlns:p14="http://schemas.microsoft.com/office/powerpoint/2010/main" val="1577165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Lots of customer pay by DD and they set it up online – Residents automatically look to do this online</a:t>
            </a:r>
          </a:p>
          <a:p>
            <a:r>
              <a:rPr lang="en-GB"/>
              <a:t>- When customers move in and tell us using the online form over 80% want to set up DD – separate process which prevents this (no billing number)</a:t>
            </a:r>
          </a:p>
          <a:p>
            <a:r>
              <a:rPr lang="en-GB"/>
              <a:t>- Customers who moved to DD during 2023 most had a change to their liable parties – it took these accounts 28 days (median) to set up their DD. Residents will tend to want to see their bill before setting up DD.</a:t>
            </a:r>
          </a:p>
          <a:p>
            <a:r>
              <a:rPr lang="en-GB"/>
              <a:t>- Impact on costs of bills/postage and also potential delayed collection. </a:t>
            </a:r>
          </a:p>
          <a:p>
            <a:endParaRPr lang="en-GB"/>
          </a:p>
          <a:p>
            <a:r>
              <a:rPr lang="en-GB"/>
              <a:t>Greenwich Research: Most customers happy to receive bills digitally. Online account not necessarily needed if setting up DD unlikely to use it. </a:t>
            </a:r>
          </a:p>
          <a:p>
            <a:r>
              <a:rPr lang="en-GB" err="1"/>
              <a:t>Ebilling</a:t>
            </a:r>
            <a:r>
              <a:rPr lang="en-GB"/>
              <a:t> for us requires customer to set up council tax account. </a:t>
            </a:r>
          </a:p>
        </p:txBody>
      </p:sp>
      <p:sp>
        <p:nvSpPr>
          <p:cNvPr id="4" name="Slide Number Placeholder 3"/>
          <p:cNvSpPr>
            <a:spLocks noGrp="1"/>
          </p:cNvSpPr>
          <p:nvPr>
            <p:ph type="sldNum" sz="quarter" idx="5"/>
          </p:nvPr>
        </p:nvSpPr>
        <p:spPr/>
        <p:txBody>
          <a:bodyPr/>
          <a:lstStyle/>
          <a:p>
            <a:fld id="{6AA09FE2-E5F4-48CE-88C9-1249E0E27783}" type="slidenum">
              <a:rPr lang="en-GB" smtClean="0"/>
              <a:t>10</a:t>
            </a:fld>
            <a:endParaRPr lang="en-GB"/>
          </a:p>
        </p:txBody>
      </p:sp>
    </p:spTree>
    <p:extLst>
      <p:ext uri="{BB962C8B-B14F-4D97-AF65-F5344CB8AC3E}">
        <p14:creationId xmlns:p14="http://schemas.microsoft.com/office/powerpoint/2010/main" val="4212859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a:latin typeface="Calibri" panose="020F0502020204030204" pitchFamily="34" charset="0"/>
                <a:cs typeface="Calibri" panose="020F0502020204030204" pitchFamily="34" charset="0"/>
              </a:rPr>
              <a:t>Phone Sample – Movers between Sept – Nov</a:t>
            </a:r>
          </a:p>
          <a:p>
            <a:pPr algn="ctr"/>
            <a:r>
              <a:rPr lang="en-GB" sz="1200">
                <a:latin typeface="Calibri" panose="020F0502020204030204" pitchFamily="34" charset="0"/>
                <a:cs typeface="Calibri" panose="020F0502020204030204" pitchFamily="34" charset="0"/>
              </a:rPr>
              <a:t>At point of reviewing (March) over </a:t>
            </a:r>
            <a:r>
              <a:rPr lang="en-GB" sz="1200" b="1" u="sng">
                <a:latin typeface="Calibri" panose="020F0502020204030204" pitchFamily="34" charset="0"/>
                <a:cs typeface="Calibri" panose="020F0502020204030204" pitchFamily="34" charset="0"/>
              </a:rPr>
              <a:t>79%</a:t>
            </a:r>
            <a:r>
              <a:rPr lang="en-GB" sz="1200" b="1">
                <a:latin typeface="Calibri" panose="020F0502020204030204" pitchFamily="34" charset="0"/>
                <a:cs typeface="Calibri" panose="020F0502020204030204" pitchFamily="34" charset="0"/>
              </a:rPr>
              <a:t> </a:t>
            </a:r>
            <a:r>
              <a:rPr lang="en-GB" sz="1200">
                <a:latin typeface="Calibri" panose="020F0502020204030204" pitchFamily="34" charset="0"/>
                <a:cs typeface="Calibri" panose="020F0502020204030204" pitchFamily="34" charset="0"/>
              </a:rPr>
              <a:t>either</a:t>
            </a:r>
            <a:r>
              <a:rPr lang="en-GB" sz="1200" b="1">
                <a:latin typeface="Calibri" panose="020F0502020204030204" pitchFamily="34" charset="0"/>
                <a:cs typeface="Calibri" panose="020F0502020204030204" pitchFamily="34" charset="0"/>
              </a:rPr>
              <a:t> </a:t>
            </a:r>
            <a:r>
              <a:rPr lang="en-GB" sz="1200" b="1" u="sng">
                <a:latin typeface="Calibri" panose="020F0502020204030204" pitchFamily="34" charset="0"/>
                <a:cs typeface="Calibri" panose="020F0502020204030204" pitchFamily="34" charset="0"/>
              </a:rPr>
              <a:t>not registered</a:t>
            </a:r>
            <a:r>
              <a:rPr lang="en-GB" sz="1200" b="1">
                <a:latin typeface="Calibri" panose="020F0502020204030204" pitchFamily="34" charset="0"/>
                <a:cs typeface="Calibri" panose="020F0502020204030204" pitchFamily="34" charset="0"/>
              </a:rPr>
              <a:t> </a:t>
            </a:r>
            <a:r>
              <a:rPr lang="en-GB" sz="1200">
                <a:latin typeface="Calibri" panose="020F0502020204030204" pitchFamily="34" charset="0"/>
                <a:cs typeface="Calibri" panose="020F0502020204030204" pitchFamily="34" charset="0"/>
              </a:rPr>
              <a:t>or</a:t>
            </a:r>
            <a:r>
              <a:rPr lang="en-GB" sz="1200" b="1">
                <a:latin typeface="Calibri" panose="020F0502020204030204" pitchFamily="34" charset="0"/>
                <a:cs typeface="Calibri" panose="020F0502020204030204" pitchFamily="34" charset="0"/>
              </a:rPr>
              <a:t> </a:t>
            </a:r>
            <a:r>
              <a:rPr lang="en-GB" sz="1200" b="1" u="sng">
                <a:latin typeface="Calibri" panose="020F0502020204030204" pitchFamily="34" charset="0"/>
                <a:cs typeface="Calibri" panose="020F0502020204030204" pitchFamily="34" charset="0"/>
              </a:rPr>
              <a:t>registered elsewhere </a:t>
            </a:r>
            <a:r>
              <a:rPr lang="en-GB" sz="1200">
                <a:latin typeface="Calibri" panose="020F0502020204030204" pitchFamily="34" charset="0"/>
                <a:cs typeface="Calibri" panose="020F0502020204030204" pitchFamily="34" charset="0"/>
              </a:rPr>
              <a:t>in RBC</a:t>
            </a:r>
          </a:p>
          <a:p>
            <a:endParaRPr lang="en-GB"/>
          </a:p>
        </p:txBody>
      </p:sp>
      <p:sp>
        <p:nvSpPr>
          <p:cNvPr id="4" name="Slide Number Placeholder 3"/>
          <p:cNvSpPr>
            <a:spLocks noGrp="1"/>
          </p:cNvSpPr>
          <p:nvPr>
            <p:ph type="sldNum" sz="quarter" idx="5"/>
          </p:nvPr>
        </p:nvSpPr>
        <p:spPr/>
        <p:txBody>
          <a:bodyPr/>
          <a:lstStyle/>
          <a:p>
            <a:fld id="{6AA09FE2-E5F4-48CE-88C9-1249E0E27783}" type="slidenum">
              <a:rPr lang="en-GB" smtClean="0"/>
              <a:t>12</a:t>
            </a:fld>
            <a:endParaRPr lang="en-GB"/>
          </a:p>
        </p:txBody>
      </p:sp>
    </p:spTree>
    <p:extLst>
      <p:ext uri="{BB962C8B-B14F-4D97-AF65-F5344CB8AC3E}">
        <p14:creationId xmlns:p14="http://schemas.microsoft.com/office/powerpoint/2010/main" val="1859638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We have effective digital services working well already for customer to join – link up to existing process to provide a more joined up service</a:t>
            </a:r>
          </a:p>
          <a:p>
            <a:r>
              <a:rPr lang="en-GB"/>
              <a:t>- Gap in terms of how we manage people moving out and within</a:t>
            </a:r>
          </a:p>
          <a:p>
            <a:r>
              <a:rPr lang="en-GB"/>
              <a:t>	- requires some thinking around household vs. individual subscriptions and impact of moving to email invoices. </a:t>
            </a:r>
          </a:p>
          <a:p>
            <a:endParaRPr lang="en-GB"/>
          </a:p>
          <a:p>
            <a:r>
              <a:rPr lang="en-GB"/>
              <a:t>Check status of address: i.e. DD – checking not just whitespace but Integra to. Email address removal. </a:t>
            </a:r>
          </a:p>
        </p:txBody>
      </p:sp>
      <p:sp>
        <p:nvSpPr>
          <p:cNvPr id="4" name="Slide Number Placeholder 3"/>
          <p:cNvSpPr>
            <a:spLocks noGrp="1"/>
          </p:cNvSpPr>
          <p:nvPr>
            <p:ph type="sldNum" sz="quarter" idx="5"/>
          </p:nvPr>
        </p:nvSpPr>
        <p:spPr/>
        <p:txBody>
          <a:bodyPr/>
          <a:lstStyle/>
          <a:p>
            <a:fld id="{6AA09FE2-E5F4-48CE-88C9-1249E0E27783}" type="slidenum">
              <a:rPr lang="en-GB" smtClean="0"/>
              <a:t>13</a:t>
            </a:fld>
            <a:endParaRPr lang="en-GB"/>
          </a:p>
        </p:txBody>
      </p:sp>
    </p:spTree>
    <p:extLst>
      <p:ext uri="{BB962C8B-B14F-4D97-AF65-F5344CB8AC3E}">
        <p14:creationId xmlns:p14="http://schemas.microsoft.com/office/powerpoint/2010/main" val="321334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 Not a huge demand/ number of customers </a:t>
            </a:r>
          </a:p>
          <a:p>
            <a:r>
              <a:rPr lang="en-GB"/>
              <a:t>- Customers have the ability to update their address on the website</a:t>
            </a:r>
          </a:p>
          <a:p>
            <a:r>
              <a:rPr lang="en-GB"/>
              <a:t>- Issue is mostly around data management as we currently don’t have formal process for removal. </a:t>
            </a:r>
          </a:p>
          <a:p>
            <a:endParaRPr lang="en-GB"/>
          </a:p>
        </p:txBody>
      </p:sp>
      <p:sp>
        <p:nvSpPr>
          <p:cNvPr id="4" name="Slide Number Placeholder 3"/>
          <p:cNvSpPr>
            <a:spLocks noGrp="1"/>
          </p:cNvSpPr>
          <p:nvPr>
            <p:ph type="sldNum" sz="quarter" idx="5"/>
          </p:nvPr>
        </p:nvSpPr>
        <p:spPr/>
        <p:txBody>
          <a:bodyPr/>
          <a:lstStyle/>
          <a:p>
            <a:fld id="{6AA09FE2-E5F4-48CE-88C9-1249E0E27783}" type="slidenum">
              <a:rPr lang="en-GB" smtClean="0"/>
              <a:t>14</a:t>
            </a:fld>
            <a:endParaRPr lang="en-GB"/>
          </a:p>
        </p:txBody>
      </p:sp>
    </p:spTree>
    <p:extLst>
      <p:ext uri="{BB962C8B-B14F-4D97-AF65-F5344CB8AC3E}">
        <p14:creationId xmlns:p14="http://schemas.microsoft.com/office/powerpoint/2010/main" val="899820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C4F9-5EE7-47B7-B965-368EB53A4352}"/>
              </a:ext>
            </a:extLst>
          </p:cNvPr>
          <p:cNvSpPr>
            <a:spLocks noGrp="1"/>
          </p:cNvSpPr>
          <p:nvPr>
            <p:ph type="ctrTitle"/>
          </p:nvPr>
        </p:nvSpPr>
        <p:spPr>
          <a:xfrm>
            <a:off x="647700" y="1181099"/>
            <a:ext cx="6864724" cy="3581399"/>
          </a:xfrm>
        </p:spPr>
        <p:txBody>
          <a:bodyPr anchor="b">
            <a:normAutofit/>
          </a:bodyPr>
          <a:lstStyle>
            <a:lvl1pPr algn="l">
              <a:defRPr sz="3600"/>
            </a:lvl1pPr>
          </a:lstStyle>
          <a:p>
            <a:r>
              <a:rPr lang="en-US"/>
              <a:t>Click to edit Master title style</a:t>
            </a:r>
          </a:p>
        </p:txBody>
      </p:sp>
      <p:sp>
        <p:nvSpPr>
          <p:cNvPr id="3" name="Subtitle 2">
            <a:extLst>
              <a:ext uri="{FF2B5EF4-FFF2-40B4-BE49-F238E27FC236}">
                <a16:creationId xmlns:a16="http://schemas.microsoft.com/office/drawing/2014/main" id="{E7A4A1F1-374F-4FC8-89F7-83065EA4F5DD}"/>
              </a:ext>
            </a:extLst>
          </p:cNvPr>
          <p:cNvSpPr>
            <a:spLocks noGrp="1"/>
          </p:cNvSpPr>
          <p:nvPr>
            <p:ph type="subTitle" idx="1"/>
          </p:nvPr>
        </p:nvSpPr>
        <p:spPr>
          <a:xfrm>
            <a:off x="647700" y="5075227"/>
            <a:ext cx="6864724" cy="868374"/>
          </a:xfrm>
        </p:spPr>
        <p:txBody>
          <a:bodyPr>
            <a:normAutofit/>
          </a:bodyPr>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B5CB5F-AE9B-4C02-B16F-C462CAFC1963}"/>
              </a:ext>
            </a:extLst>
          </p:cNvPr>
          <p:cNvSpPr>
            <a:spLocks noGrp="1"/>
          </p:cNvSpPr>
          <p:nvPr>
            <p:ph type="dt" sz="half" idx="10"/>
          </p:nvPr>
        </p:nvSpPr>
        <p:spPr/>
        <p:txBody>
          <a:bodyPr/>
          <a:lstStyle/>
          <a:p>
            <a:fld id="{D341B595-366B-43E2-A22E-EA6A78C03F06}" type="datetimeFigureOut">
              <a:rPr lang="en-US" smtClean="0"/>
              <a:t>5/23/2024</a:t>
            </a:fld>
            <a:endParaRPr lang="en-US"/>
          </a:p>
        </p:txBody>
      </p:sp>
      <p:sp>
        <p:nvSpPr>
          <p:cNvPr id="5" name="Footer Placeholder 4">
            <a:extLst>
              <a:ext uri="{FF2B5EF4-FFF2-40B4-BE49-F238E27FC236}">
                <a16:creationId xmlns:a16="http://schemas.microsoft.com/office/drawing/2014/main" id="{4114B1CC-830B-4695-B174-D9E9100A8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DCD43F-E516-4123-A6D8-DB72C3CC50B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40472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8C0AF-44D0-4830-AF13-49B8522BE6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61B4D8C-6045-47B3-9A0C-F2215A904C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A9F1-F398-416A-A8C0-0A36D838DD15}"/>
              </a:ext>
            </a:extLst>
          </p:cNvPr>
          <p:cNvSpPr>
            <a:spLocks noGrp="1"/>
          </p:cNvSpPr>
          <p:nvPr>
            <p:ph type="dt" sz="half" idx="10"/>
          </p:nvPr>
        </p:nvSpPr>
        <p:spPr/>
        <p:txBody>
          <a:bodyPr/>
          <a:lstStyle/>
          <a:p>
            <a:fld id="{D341B595-366B-43E2-A22E-EA6A78C03F06}" type="datetimeFigureOut">
              <a:rPr lang="en-US" smtClean="0"/>
              <a:t>5/23/2024</a:t>
            </a:fld>
            <a:endParaRPr lang="en-US"/>
          </a:p>
        </p:txBody>
      </p:sp>
      <p:sp>
        <p:nvSpPr>
          <p:cNvPr id="5" name="Footer Placeholder 4">
            <a:extLst>
              <a:ext uri="{FF2B5EF4-FFF2-40B4-BE49-F238E27FC236}">
                <a16:creationId xmlns:a16="http://schemas.microsoft.com/office/drawing/2014/main" id="{6E37F801-C9FB-4A34-8386-BA9FBACCBC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E05176-F6E9-4997-8355-74F2A4560A65}"/>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568167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EBC807-13E1-4F3F-83FA-FD9BD24F3B1F}"/>
              </a:ext>
            </a:extLst>
          </p:cNvPr>
          <p:cNvSpPr>
            <a:spLocks noGrp="1"/>
          </p:cNvSpPr>
          <p:nvPr>
            <p:ph type="title" orient="vert"/>
          </p:nvPr>
        </p:nvSpPr>
        <p:spPr>
          <a:xfrm>
            <a:off x="8986520" y="647699"/>
            <a:ext cx="2291080" cy="52959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7E2EAA-155E-482E-A2B8-547653B253EE}"/>
              </a:ext>
            </a:extLst>
          </p:cNvPr>
          <p:cNvSpPr>
            <a:spLocks noGrp="1"/>
          </p:cNvSpPr>
          <p:nvPr>
            <p:ph type="body" orient="vert" idx="1"/>
          </p:nvPr>
        </p:nvSpPr>
        <p:spPr>
          <a:xfrm>
            <a:off x="652371" y="647699"/>
            <a:ext cx="8120789" cy="52959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4A4BDC-BDD0-417D-AF7C-516EE556D7E4}"/>
              </a:ext>
            </a:extLst>
          </p:cNvPr>
          <p:cNvSpPr>
            <a:spLocks noGrp="1"/>
          </p:cNvSpPr>
          <p:nvPr>
            <p:ph type="dt" sz="half" idx="10"/>
          </p:nvPr>
        </p:nvSpPr>
        <p:spPr/>
        <p:txBody>
          <a:bodyPr/>
          <a:lstStyle/>
          <a:p>
            <a:fld id="{D341B595-366B-43E2-A22E-EA6A78C03F06}" type="datetimeFigureOut">
              <a:rPr lang="en-US" smtClean="0"/>
              <a:t>5/23/2024</a:t>
            </a:fld>
            <a:endParaRPr lang="en-US"/>
          </a:p>
        </p:txBody>
      </p:sp>
      <p:sp>
        <p:nvSpPr>
          <p:cNvPr id="5" name="Footer Placeholder 4">
            <a:extLst>
              <a:ext uri="{FF2B5EF4-FFF2-40B4-BE49-F238E27FC236}">
                <a16:creationId xmlns:a16="http://schemas.microsoft.com/office/drawing/2014/main" id="{0EF663EC-23F9-4202-80F3-F8E550884F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C8402D-7367-485B-AEA6-5AB2B8209D1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742611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FF197-4D72-4945-8068-57D52018E6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8C81FA8-039D-4BAF-8AAB-7B6616AFEE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27357F-46A1-493A-A5E4-1D7FAE5B9960}"/>
              </a:ext>
            </a:extLst>
          </p:cNvPr>
          <p:cNvSpPr>
            <a:spLocks noGrp="1"/>
          </p:cNvSpPr>
          <p:nvPr>
            <p:ph type="dt" sz="half" idx="10"/>
          </p:nvPr>
        </p:nvSpPr>
        <p:spPr/>
        <p:txBody>
          <a:bodyPr/>
          <a:lstStyle/>
          <a:p>
            <a:fld id="{D341B595-366B-43E2-A22E-EA6A78C03F06}" type="datetimeFigureOut">
              <a:rPr lang="en-US" smtClean="0"/>
              <a:t>5/23/2024</a:t>
            </a:fld>
            <a:endParaRPr lang="en-US"/>
          </a:p>
        </p:txBody>
      </p:sp>
      <p:sp>
        <p:nvSpPr>
          <p:cNvPr id="5" name="Footer Placeholder 4">
            <a:extLst>
              <a:ext uri="{FF2B5EF4-FFF2-40B4-BE49-F238E27FC236}">
                <a16:creationId xmlns:a16="http://schemas.microsoft.com/office/drawing/2014/main" id="{C57277BC-26F9-4B14-A2DC-C7575C5A6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7BC3FF-EE25-45FB-A7A8-AAA522F70748}"/>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4228401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5596BE-9AF9-4E97-9204-5B672D797384}"/>
              </a:ext>
            </a:extLst>
          </p:cNvPr>
          <p:cNvSpPr>
            <a:spLocks noGrp="1"/>
          </p:cNvSpPr>
          <p:nvPr>
            <p:ph type="title"/>
          </p:nvPr>
        </p:nvSpPr>
        <p:spPr>
          <a:xfrm>
            <a:off x="1981200" y="2362200"/>
            <a:ext cx="7696200" cy="2400300"/>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95EDF98A-E8AE-4443-9A8C-CB35DEB2CE60}"/>
              </a:ext>
            </a:extLst>
          </p:cNvPr>
          <p:cNvSpPr>
            <a:spLocks noGrp="1"/>
          </p:cNvSpPr>
          <p:nvPr>
            <p:ph type="body" idx="1"/>
          </p:nvPr>
        </p:nvSpPr>
        <p:spPr>
          <a:xfrm>
            <a:off x="1981200" y="5067300"/>
            <a:ext cx="7696200" cy="876300"/>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B7114B-35CB-40C5-BCC8-C5039524FFC1}"/>
              </a:ext>
            </a:extLst>
          </p:cNvPr>
          <p:cNvSpPr>
            <a:spLocks noGrp="1"/>
          </p:cNvSpPr>
          <p:nvPr>
            <p:ph type="dt" sz="half" idx="10"/>
          </p:nvPr>
        </p:nvSpPr>
        <p:spPr/>
        <p:txBody>
          <a:bodyPr/>
          <a:lstStyle/>
          <a:p>
            <a:fld id="{D341B595-366B-43E2-A22E-EA6A78C03F06}" type="datetimeFigureOut">
              <a:rPr lang="en-US" smtClean="0"/>
              <a:t>5/23/2024</a:t>
            </a:fld>
            <a:endParaRPr lang="en-US"/>
          </a:p>
        </p:txBody>
      </p:sp>
      <p:sp>
        <p:nvSpPr>
          <p:cNvPr id="5" name="Footer Placeholder 4">
            <a:extLst>
              <a:ext uri="{FF2B5EF4-FFF2-40B4-BE49-F238E27FC236}">
                <a16:creationId xmlns:a16="http://schemas.microsoft.com/office/drawing/2014/main" id="{7A1AA324-982E-42C4-8002-5F236877CF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D401596-9353-4C1A-972E-6522F2B42049}"/>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972127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BC9-7469-437A-B92B-0A2627E4B9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B7D887-595C-4649-AF8E-E78307000D4A}"/>
              </a:ext>
            </a:extLst>
          </p:cNvPr>
          <p:cNvSpPr>
            <a:spLocks noGrp="1"/>
          </p:cNvSpPr>
          <p:nvPr>
            <p:ph sz="half" idx="1"/>
          </p:nvPr>
        </p:nvSpPr>
        <p:spPr>
          <a:xfrm>
            <a:off x="914400" y="1825625"/>
            <a:ext cx="49911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39FE29C-ED37-4DD9-949F-0024342619E1}"/>
              </a:ext>
            </a:extLst>
          </p:cNvPr>
          <p:cNvSpPr>
            <a:spLocks noGrp="1"/>
          </p:cNvSpPr>
          <p:nvPr>
            <p:ph sz="half" idx="2"/>
          </p:nvPr>
        </p:nvSpPr>
        <p:spPr>
          <a:xfrm>
            <a:off x="6248400" y="1825625"/>
            <a:ext cx="5029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F6AA34-8CC0-4E5B-8396-0AC75633142B}"/>
              </a:ext>
            </a:extLst>
          </p:cNvPr>
          <p:cNvSpPr>
            <a:spLocks noGrp="1"/>
          </p:cNvSpPr>
          <p:nvPr>
            <p:ph type="dt" sz="half" idx="10"/>
          </p:nvPr>
        </p:nvSpPr>
        <p:spPr/>
        <p:txBody>
          <a:bodyPr/>
          <a:lstStyle/>
          <a:p>
            <a:fld id="{D341B595-366B-43E2-A22E-EA6A78C03F06}" type="datetimeFigureOut">
              <a:rPr lang="en-US" smtClean="0"/>
              <a:t>5/23/2024</a:t>
            </a:fld>
            <a:endParaRPr lang="en-US"/>
          </a:p>
        </p:txBody>
      </p:sp>
      <p:sp>
        <p:nvSpPr>
          <p:cNvPr id="6" name="Footer Placeholder 5">
            <a:extLst>
              <a:ext uri="{FF2B5EF4-FFF2-40B4-BE49-F238E27FC236}">
                <a16:creationId xmlns:a16="http://schemas.microsoft.com/office/drawing/2014/main" id="{28DF7398-73FE-4D27-AFF9-91BEBFED32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700880-10EE-4115-8BBB-13DDF270DBD1}"/>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055637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3C9B-D20D-43FA-BA18-D50F86A9127E}"/>
              </a:ext>
            </a:extLst>
          </p:cNvPr>
          <p:cNvSpPr>
            <a:spLocks noGrp="1"/>
          </p:cNvSpPr>
          <p:nvPr>
            <p:ph type="title"/>
          </p:nvPr>
        </p:nvSpPr>
        <p:spPr>
          <a:xfrm>
            <a:off x="652371" y="647699"/>
            <a:ext cx="10625229" cy="1150621"/>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52F00A-F4EE-40FC-9325-373840422D52}"/>
              </a:ext>
            </a:extLst>
          </p:cNvPr>
          <p:cNvSpPr>
            <a:spLocks noGrp="1"/>
          </p:cNvSpPr>
          <p:nvPr>
            <p:ph type="body" idx="1"/>
          </p:nvPr>
        </p:nvSpPr>
        <p:spPr>
          <a:xfrm>
            <a:off x="655863" y="1879599"/>
            <a:ext cx="5157787"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F75DD90-A306-4A8B-A54C-8033B7F7F0E9}"/>
              </a:ext>
            </a:extLst>
          </p:cNvPr>
          <p:cNvSpPr>
            <a:spLocks noGrp="1"/>
          </p:cNvSpPr>
          <p:nvPr>
            <p:ph sz="half" idx="2"/>
          </p:nvPr>
        </p:nvSpPr>
        <p:spPr>
          <a:xfrm>
            <a:off x="655863" y="2560955"/>
            <a:ext cx="5157787"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40E0AA-F8F8-4862-B27B-50FAF2F34DE0}"/>
              </a:ext>
            </a:extLst>
          </p:cNvPr>
          <p:cNvSpPr>
            <a:spLocks noGrp="1"/>
          </p:cNvSpPr>
          <p:nvPr>
            <p:ph type="body" sz="quarter" idx="3"/>
          </p:nvPr>
        </p:nvSpPr>
        <p:spPr>
          <a:xfrm>
            <a:off x="6094412" y="1879599"/>
            <a:ext cx="5183188" cy="675641"/>
          </a:xfrm>
        </p:spPr>
        <p:txBody>
          <a:bodyPr anchor="b">
            <a:no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9FEBDD6-EDA1-4CE7-9DDC-9D977E12DDAB}"/>
              </a:ext>
            </a:extLst>
          </p:cNvPr>
          <p:cNvSpPr>
            <a:spLocks noGrp="1"/>
          </p:cNvSpPr>
          <p:nvPr>
            <p:ph sz="quarter" idx="4"/>
          </p:nvPr>
        </p:nvSpPr>
        <p:spPr>
          <a:xfrm>
            <a:off x="6094412" y="2560955"/>
            <a:ext cx="5183188" cy="3649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0044487-D350-4434-A5C7-A96942FFC95E}"/>
              </a:ext>
            </a:extLst>
          </p:cNvPr>
          <p:cNvSpPr>
            <a:spLocks noGrp="1"/>
          </p:cNvSpPr>
          <p:nvPr>
            <p:ph type="dt" sz="half" idx="10"/>
          </p:nvPr>
        </p:nvSpPr>
        <p:spPr/>
        <p:txBody>
          <a:bodyPr/>
          <a:lstStyle/>
          <a:p>
            <a:fld id="{D341B595-366B-43E2-A22E-EA6A78C03F06}" type="datetimeFigureOut">
              <a:rPr lang="en-US" smtClean="0"/>
              <a:t>5/23/2024</a:t>
            </a:fld>
            <a:endParaRPr lang="en-US"/>
          </a:p>
        </p:txBody>
      </p:sp>
      <p:sp>
        <p:nvSpPr>
          <p:cNvPr id="8" name="Footer Placeholder 7">
            <a:extLst>
              <a:ext uri="{FF2B5EF4-FFF2-40B4-BE49-F238E27FC236}">
                <a16:creationId xmlns:a16="http://schemas.microsoft.com/office/drawing/2014/main" id="{3389DC43-E591-42BF-82EE-E4887E4BC5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8CD421-2D00-41DD-A393-4739E389D95E}"/>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6661393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39A8B-0FAF-431C-9657-9003FA03731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BBA2A1-331D-40F8-867B-CE15011360A1}"/>
              </a:ext>
            </a:extLst>
          </p:cNvPr>
          <p:cNvSpPr>
            <a:spLocks noGrp="1"/>
          </p:cNvSpPr>
          <p:nvPr>
            <p:ph type="dt" sz="half" idx="10"/>
          </p:nvPr>
        </p:nvSpPr>
        <p:spPr/>
        <p:txBody>
          <a:bodyPr/>
          <a:lstStyle/>
          <a:p>
            <a:fld id="{D341B595-366B-43E2-A22E-EA6A78C03F06}" type="datetimeFigureOut">
              <a:rPr lang="en-US" smtClean="0"/>
              <a:t>5/23/2024</a:t>
            </a:fld>
            <a:endParaRPr lang="en-US"/>
          </a:p>
        </p:txBody>
      </p:sp>
      <p:sp>
        <p:nvSpPr>
          <p:cNvPr id="4" name="Footer Placeholder 3">
            <a:extLst>
              <a:ext uri="{FF2B5EF4-FFF2-40B4-BE49-F238E27FC236}">
                <a16:creationId xmlns:a16="http://schemas.microsoft.com/office/drawing/2014/main" id="{850995C1-5121-47B6-AC6D-F60C0FF663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DBE022-9B54-431C-80D5-5D8F2AFCB92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3387041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015B6E5-6347-41F6-85FC-3BF3652D1BC3}"/>
              </a:ext>
            </a:extLst>
          </p:cNvPr>
          <p:cNvSpPr>
            <a:spLocks noGrp="1"/>
          </p:cNvSpPr>
          <p:nvPr>
            <p:ph type="dt" sz="half" idx="10"/>
          </p:nvPr>
        </p:nvSpPr>
        <p:spPr/>
        <p:txBody>
          <a:bodyPr/>
          <a:lstStyle/>
          <a:p>
            <a:fld id="{D341B595-366B-43E2-A22E-EA6A78C03F06}" type="datetimeFigureOut">
              <a:rPr lang="en-US" smtClean="0"/>
              <a:t>5/23/2024</a:t>
            </a:fld>
            <a:endParaRPr lang="en-US"/>
          </a:p>
        </p:txBody>
      </p:sp>
      <p:sp>
        <p:nvSpPr>
          <p:cNvPr id="3" name="Footer Placeholder 2">
            <a:extLst>
              <a:ext uri="{FF2B5EF4-FFF2-40B4-BE49-F238E27FC236}">
                <a16:creationId xmlns:a16="http://schemas.microsoft.com/office/drawing/2014/main" id="{1C6A93F6-45F8-4453-B5DC-B2F3D5D0B50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364E1-213B-4AF0-80D7-8101EFD5E410}"/>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972322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90B5D-E76D-4797-AD77-15625D675F3A}"/>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744D8D-C9CF-43B2-905D-2368B17A539A}"/>
              </a:ext>
            </a:extLst>
          </p:cNvPr>
          <p:cNvSpPr>
            <a:spLocks noGrp="1"/>
          </p:cNvSpPr>
          <p:nvPr>
            <p:ph idx="1"/>
          </p:nvPr>
        </p:nvSpPr>
        <p:spPr>
          <a:xfrm>
            <a:off x="5540188" y="914400"/>
            <a:ext cx="5737412" cy="50291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B4BF0C-D14C-46D7-ACDD-1885DDD883F1}"/>
              </a:ext>
            </a:extLst>
          </p:cNvPr>
          <p:cNvSpPr>
            <a:spLocks noGrp="1"/>
          </p:cNvSpPr>
          <p:nvPr>
            <p:ph type="body" sz="half" idx="2"/>
          </p:nvPr>
        </p:nvSpPr>
        <p:spPr>
          <a:xfrm>
            <a:off x="652372" y="2697479"/>
            <a:ext cx="4119654" cy="324611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FD7D8D-72E7-4ABD-BB87-80BB49003104}"/>
              </a:ext>
            </a:extLst>
          </p:cNvPr>
          <p:cNvSpPr>
            <a:spLocks noGrp="1"/>
          </p:cNvSpPr>
          <p:nvPr>
            <p:ph type="dt" sz="half" idx="10"/>
          </p:nvPr>
        </p:nvSpPr>
        <p:spPr/>
        <p:txBody>
          <a:bodyPr/>
          <a:lstStyle/>
          <a:p>
            <a:fld id="{D341B595-366B-43E2-A22E-EA6A78C03F06}" type="datetimeFigureOut">
              <a:rPr lang="en-US" smtClean="0"/>
              <a:t>5/23/2024</a:t>
            </a:fld>
            <a:endParaRPr lang="en-US"/>
          </a:p>
        </p:txBody>
      </p:sp>
      <p:sp>
        <p:nvSpPr>
          <p:cNvPr id="6" name="Footer Placeholder 5">
            <a:extLst>
              <a:ext uri="{FF2B5EF4-FFF2-40B4-BE49-F238E27FC236}">
                <a16:creationId xmlns:a16="http://schemas.microsoft.com/office/drawing/2014/main" id="{A9D9C1CE-C8CE-4364-A021-ADC2D64726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E6FA33-09EF-495A-853E-63750CA37AC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1174225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F023E-952E-40DF-A101-74D22789D534}"/>
              </a:ext>
            </a:extLst>
          </p:cNvPr>
          <p:cNvSpPr>
            <a:spLocks noGrp="1"/>
          </p:cNvSpPr>
          <p:nvPr>
            <p:ph type="title"/>
          </p:nvPr>
        </p:nvSpPr>
        <p:spPr>
          <a:xfrm>
            <a:off x="652372" y="647700"/>
            <a:ext cx="4119654" cy="1714500"/>
          </a:xfrm>
        </p:spPr>
        <p:txBody>
          <a:bodyPr anchor="b">
            <a:noAutofit/>
          </a:bodyP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1E98DD-BF5D-4CCA-8C66-F2A6CE11271C}"/>
              </a:ext>
            </a:extLst>
          </p:cNvPr>
          <p:cNvSpPr>
            <a:spLocks noGrp="1"/>
          </p:cNvSpPr>
          <p:nvPr>
            <p:ph type="pic" idx="1"/>
          </p:nvPr>
        </p:nvSpPr>
        <p:spPr>
          <a:xfrm>
            <a:off x="5486400" y="914400"/>
            <a:ext cx="5791200" cy="50291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A0EC22A6-F2C2-4A88-BEE5-2D6CEB520EB9}"/>
              </a:ext>
            </a:extLst>
          </p:cNvPr>
          <p:cNvSpPr>
            <a:spLocks noGrp="1"/>
          </p:cNvSpPr>
          <p:nvPr>
            <p:ph type="body" sz="half" idx="2"/>
          </p:nvPr>
        </p:nvSpPr>
        <p:spPr>
          <a:xfrm>
            <a:off x="652372" y="2697480"/>
            <a:ext cx="4119654" cy="317150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A1F755-C7AF-4C50-8CA8-828612A767B0}"/>
              </a:ext>
            </a:extLst>
          </p:cNvPr>
          <p:cNvSpPr>
            <a:spLocks noGrp="1"/>
          </p:cNvSpPr>
          <p:nvPr>
            <p:ph type="dt" sz="half" idx="10"/>
          </p:nvPr>
        </p:nvSpPr>
        <p:spPr/>
        <p:txBody>
          <a:bodyPr/>
          <a:lstStyle/>
          <a:p>
            <a:fld id="{D341B595-366B-43E2-A22E-EA6A78C03F06}" type="datetimeFigureOut">
              <a:rPr lang="en-US" smtClean="0"/>
              <a:t>5/23/2024</a:t>
            </a:fld>
            <a:endParaRPr lang="en-US"/>
          </a:p>
        </p:txBody>
      </p:sp>
      <p:sp>
        <p:nvSpPr>
          <p:cNvPr id="6" name="Footer Placeholder 5">
            <a:extLst>
              <a:ext uri="{FF2B5EF4-FFF2-40B4-BE49-F238E27FC236}">
                <a16:creationId xmlns:a16="http://schemas.microsoft.com/office/drawing/2014/main" id="{C1EDE175-E818-477C-A3F6-7DD65C1268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D0B8E3-DB91-440B-818F-71E4248BB102}"/>
              </a:ext>
            </a:extLst>
          </p:cNvPr>
          <p:cNvSpPr>
            <a:spLocks noGrp="1"/>
          </p:cNvSpPr>
          <p:nvPr>
            <p:ph type="sldNum" sz="quarter" idx="12"/>
          </p:nvPr>
        </p:nvSpPr>
        <p:spPr/>
        <p:txBody>
          <a:bodyPr/>
          <a:lstStyle/>
          <a:p>
            <a:fld id="{4BA915EE-10CB-4CF1-8569-6154455DA573}" type="slidenum">
              <a:rPr lang="en-US" smtClean="0"/>
              <a:t>‹#›</a:t>
            </a:fld>
            <a:endParaRPr lang="en-US"/>
          </a:p>
        </p:txBody>
      </p:sp>
    </p:spTree>
    <p:extLst>
      <p:ext uri="{BB962C8B-B14F-4D97-AF65-F5344CB8AC3E}">
        <p14:creationId xmlns:p14="http://schemas.microsoft.com/office/powerpoint/2010/main" val="2716849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5EB7D6-B8CB-49E3-874F-2255BEE82473}"/>
              </a:ext>
            </a:extLst>
          </p:cNvPr>
          <p:cNvSpPr>
            <a:spLocks noGrp="1"/>
          </p:cNvSpPr>
          <p:nvPr>
            <p:ph type="title"/>
          </p:nvPr>
        </p:nvSpPr>
        <p:spPr>
          <a:xfrm>
            <a:off x="652371" y="647700"/>
            <a:ext cx="10625229" cy="1147053"/>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CFBEEAC5-A8AB-4FE8-A270-D70F7DED4A50}"/>
              </a:ext>
            </a:extLst>
          </p:cNvPr>
          <p:cNvSpPr>
            <a:spLocks noGrp="1"/>
          </p:cNvSpPr>
          <p:nvPr>
            <p:ph type="body" idx="1"/>
          </p:nvPr>
        </p:nvSpPr>
        <p:spPr>
          <a:xfrm>
            <a:off x="652371" y="2095500"/>
            <a:ext cx="10620855" cy="38481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B6506C-52BF-4C05-AD31-7C08B80151CB}"/>
              </a:ext>
            </a:extLst>
          </p:cNvPr>
          <p:cNvSpPr>
            <a:spLocks noGrp="1"/>
          </p:cNvSpPr>
          <p:nvPr>
            <p:ph type="dt" sz="half" idx="2"/>
          </p:nvPr>
        </p:nvSpPr>
        <p:spPr>
          <a:xfrm>
            <a:off x="652371" y="6332538"/>
            <a:ext cx="3006492" cy="365125"/>
          </a:xfrm>
          <a:prstGeom prst="rect">
            <a:avLst/>
          </a:prstGeom>
        </p:spPr>
        <p:txBody>
          <a:bodyPr vert="horz" lIns="91440" tIns="45720" rIns="91440" bIns="45720" rtlCol="0" anchor="ctr"/>
          <a:lstStyle>
            <a:lvl1pPr algn="l">
              <a:defRPr sz="900" b="1" spc="100" baseline="0">
                <a:solidFill>
                  <a:schemeClr val="tx1"/>
                </a:solidFill>
              </a:defRPr>
            </a:lvl1pPr>
          </a:lstStyle>
          <a:p>
            <a:fld id="{D341B595-366B-43E2-A22E-EA6A78C03F06}" type="datetimeFigureOut">
              <a:rPr lang="en-US" smtClean="0"/>
              <a:t>5/23/2024</a:t>
            </a:fld>
            <a:endParaRPr lang="en-US"/>
          </a:p>
        </p:txBody>
      </p:sp>
      <p:sp>
        <p:nvSpPr>
          <p:cNvPr id="5" name="Footer Placeholder 4">
            <a:extLst>
              <a:ext uri="{FF2B5EF4-FFF2-40B4-BE49-F238E27FC236}">
                <a16:creationId xmlns:a16="http://schemas.microsoft.com/office/drawing/2014/main" id="{F2534630-6C67-4A40-A499-CB025B2438CE}"/>
              </a:ext>
            </a:extLst>
          </p:cNvPr>
          <p:cNvSpPr>
            <a:spLocks noGrp="1"/>
          </p:cNvSpPr>
          <p:nvPr>
            <p:ph type="ftr" sz="quarter" idx="3"/>
          </p:nvPr>
        </p:nvSpPr>
        <p:spPr>
          <a:xfrm>
            <a:off x="8034169" y="6332538"/>
            <a:ext cx="3505459" cy="365125"/>
          </a:xfrm>
          <a:prstGeom prst="rect">
            <a:avLst/>
          </a:prstGeom>
        </p:spPr>
        <p:txBody>
          <a:bodyPr vert="horz" lIns="91440" tIns="45720" rIns="91440" bIns="45720" rtlCol="0" anchor="ctr"/>
          <a:lstStyle>
            <a:lvl1pPr algn="r">
              <a:defRPr sz="900" b="1" spc="100" baseline="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E964E14B-0EE8-4015-809C-DD36B5459B82}"/>
              </a:ext>
            </a:extLst>
          </p:cNvPr>
          <p:cNvSpPr>
            <a:spLocks noGrp="1"/>
          </p:cNvSpPr>
          <p:nvPr>
            <p:ph type="sldNum" sz="quarter" idx="4"/>
          </p:nvPr>
        </p:nvSpPr>
        <p:spPr>
          <a:xfrm>
            <a:off x="11444747" y="6332538"/>
            <a:ext cx="539808" cy="365125"/>
          </a:xfrm>
          <a:prstGeom prst="rect">
            <a:avLst/>
          </a:prstGeom>
        </p:spPr>
        <p:txBody>
          <a:bodyPr vert="horz" lIns="91440" tIns="45720" rIns="91440" bIns="45720" rtlCol="0" anchor="ctr"/>
          <a:lstStyle>
            <a:lvl1pPr algn="r">
              <a:defRPr sz="900" b="1" spc="100" baseline="0">
                <a:solidFill>
                  <a:schemeClr val="tx1"/>
                </a:solidFill>
              </a:defRPr>
            </a:lvl1pPr>
          </a:lstStyle>
          <a:p>
            <a:fld id="{4BA915EE-10CB-4CF1-8569-6154455DA573}" type="slidenum">
              <a:rPr lang="en-US" smtClean="0"/>
              <a:t>‹#›</a:t>
            </a:fld>
            <a:endParaRPr lang="en-US"/>
          </a:p>
        </p:txBody>
      </p:sp>
    </p:spTree>
    <p:extLst>
      <p:ext uri="{BB962C8B-B14F-4D97-AF65-F5344CB8AC3E}">
        <p14:creationId xmlns:p14="http://schemas.microsoft.com/office/powerpoint/2010/main" val="6056705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SzPct val="75000"/>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Clr>
          <a:schemeClr val="tx1"/>
        </a:buClr>
        <a:buSzPct val="75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drive.google.com/drive/folders/1L4AYPRS9o0mx90eNiBUXOrL_Q99z8fQx" TargetMode="External"/><Relationship Id="rId5" Type="http://schemas.openxmlformats.org/officeDocument/2006/relationships/image" Target="../media/image45.png"/><Relationship Id="rId4" Type="http://schemas.openxmlformats.org/officeDocument/2006/relationships/image" Target="../media/image11.svg"/></Relationships>
</file>

<file path=ppt/slides/_rels/slide1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49.png"/><Relationship Id="rId4" Type="http://schemas.openxmlformats.org/officeDocument/2006/relationships/image" Target="../media/image48.svg"/></Relationships>
</file>

<file path=ppt/slides/_rels/slide1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1.svg"/></Relationships>
</file>

<file path=ppt/slides/_rels/slide1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8.svg"/><Relationship Id="rId7" Type="http://schemas.openxmlformats.org/officeDocument/2006/relationships/image" Target="../media/image5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54.png"/><Relationship Id="rId5" Type="http://schemas.openxmlformats.org/officeDocument/2006/relationships/image" Target="../media/image53.svg"/><Relationship Id="rId4" Type="http://schemas.openxmlformats.org/officeDocument/2006/relationships/image" Target="../media/image52.png"/><Relationship Id="rId9" Type="http://schemas.openxmlformats.org/officeDocument/2006/relationships/image" Target="../media/image57.svg"/></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7.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courses.lumenlearning.com/waymaker-level1-english-gen/chapter/why-it-matters-grammar/" TargetMode="External"/><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courses.lumenlearning.com/waymaker-level1-english-gen/chapter/why-it-matters-grammar/" TargetMode="External"/><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2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hyperlink" Target="https://drive.google.com/file/d/16JQUm-lCNbIv2u2L3tCSj76bkye7H94b/view" TargetMode="External"/><Relationship Id="rId4" Type="http://schemas.openxmlformats.org/officeDocument/2006/relationships/hyperlink" Target="https://courses.lumenlearning.com/waymaker-level1-english-gen/chapter/why-it-matters-grammar/"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courses.lumenlearning.com/waymaker-level1-english-gen/chapter/why-it-matters-grammar/" TargetMode="External"/><Relationship Id="rId2" Type="http://schemas.openxmlformats.org/officeDocument/2006/relationships/image" Target="../media/image61.png"/><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24.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6.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 Id="rId1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s>
</file>

<file path=ppt/slides/_rels/slide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10" Type="http://schemas.openxmlformats.org/officeDocument/2006/relationships/image" Target="../media/image35.svg"/><Relationship Id="rId4" Type="http://schemas.openxmlformats.org/officeDocument/2006/relationships/image" Target="../media/image29.svg"/><Relationship Id="rId9" Type="http://schemas.openxmlformats.org/officeDocument/2006/relationships/image" Target="../media/image34.png"/></Relationships>
</file>

<file path=ppt/slides/_rels/slide6.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image" Target="../media/image41.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docs.google.com/presentation/d/1HKM9_RhF7t0STKpOUasu3MwuAxQ4g62I/edit#slide=id.p23" TargetMode="External"/><Relationship Id="rId5" Type="http://schemas.openxmlformats.org/officeDocument/2006/relationships/image" Target="../media/image44.svg"/><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178C5A24-0D67-4D91-A8AB-79267D9CC7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4" name="Picture 3" descr="Tape gun on cardboard box">
            <a:extLst>
              <a:ext uri="{FF2B5EF4-FFF2-40B4-BE49-F238E27FC236}">
                <a16:creationId xmlns:a16="http://schemas.microsoft.com/office/drawing/2014/main" id="{662DFC54-75EB-6C97-353A-1ABB544A1B49}"/>
              </a:ext>
            </a:extLst>
          </p:cNvPr>
          <p:cNvPicPr>
            <a:picLocks noChangeAspect="1"/>
          </p:cNvPicPr>
          <p:nvPr/>
        </p:nvPicPr>
        <p:blipFill rotWithShape="1">
          <a:blip r:embed="rId2"/>
          <a:srcRect t="7865" b="7865"/>
          <a:stretch/>
        </p:blipFill>
        <p:spPr>
          <a:xfrm>
            <a:off x="-1" y="10"/>
            <a:ext cx="12192000" cy="6857990"/>
          </a:xfrm>
          <a:prstGeom prst="rect">
            <a:avLst/>
          </a:prstGeom>
        </p:spPr>
      </p:pic>
      <p:sp>
        <p:nvSpPr>
          <p:cNvPr id="53" name="Rectangle 52">
            <a:extLst>
              <a:ext uri="{FF2B5EF4-FFF2-40B4-BE49-F238E27FC236}">
                <a16:creationId xmlns:a16="http://schemas.microsoft.com/office/drawing/2014/main" id="{67F1335F-97CE-4842-9A57-2B6A3F459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35040" y="235039"/>
            <a:ext cx="6858000" cy="6387921"/>
          </a:xfrm>
          <a:prstGeom prst="rect">
            <a:avLst/>
          </a:prstGeom>
          <a:gradFill>
            <a:gsLst>
              <a:gs pos="0">
                <a:srgbClr val="000000">
                  <a:alpha val="0"/>
                </a:srgbClr>
              </a:gs>
              <a:gs pos="100000">
                <a:srgbClr val="000000">
                  <a:alpha val="58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Title 1">
            <a:extLst>
              <a:ext uri="{FF2B5EF4-FFF2-40B4-BE49-F238E27FC236}">
                <a16:creationId xmlns:a16="http://schemas.microsoft.com/office/drawing/2014/main" id="{D3F5CC12-2761-E084-7358-66247DD7B11C}"/>
              </a:ext>
            </a:extLst>
          </p:cNvPr>
          <p:cNvSpPr>
            <a:spLocks noGrp="1"/>
          </p:cNvSpPr>
          <p:nvPr>
            <p:ph type="ctrTitle"/>
          </p:nvPr>
        </p:nvSpPr>
        <p:spPr>
          <a:xfrm>
            <a:off x="647700" y="1327354"/>
            <a:ext cx="5448300" cy="3435145"/>
          </a:xfrm>
        </p:spPr>
        <p:txBody>
          <a:bodyPr>
            <a:normAutofit/>
          </a:bodyPr>
          <a:lstStyle/>
          <a:p>
            <a:r>
              <a:rPr lang="en-GB" dirty="0">
                <a:latin typeface="Calibri" panose="020F0502020204030204" pitchFamily="34" charset="0"/>
                <a:cs typeface="Calibri" panose="020F0502020204030204" pitchFamily="34" charset="0"/>
              </a:rPr>
              <a:t>Tell us you’re moving</a:t>
            </a:r>
          </a:p>
        </p:txBody>
      </p:sp>
      <p:sp>
        <p:nvSpPr>
          <p:cNvPr id="3" name="Subtitle 2">
            <a:extLst>
              <a:ext uri="{FF2B5EF4-FFF2-40B4-BE49-F238E27FC236}">
                <a16:creationId xmlns:a16="http://schemas.microsoft.com/office/drawing/2014/main" id="{71C7E013-252D-433A-2895-E6A51BE9791B}"/>
              </a:ext>
            </a:extLst>
          </p:cNvPr>
          <p:cNvSpPr>
            <a:spLocks noGrp="1"/>
          </p:cNvSpPr>
          <p:nvPr>
            <p:ph type="subTitle" idx="1"/>
          </p:nvPr>
        </p:nvSpPr>
        <p:spPr>
          <a:xfrm>
            <a:off x="647700" y="5075227"/>
            <a:ext cx="5448299" cy="1135073"/>
          </a:xfrm>
        </p:spPr>
        <p:txBody>
          <a:bodyPr>
            <a:normAutofit/>
          </a:bodyPr>
          <a:lstStyle/>
          <a:p>
            <a:r>
              <a:rPr lang="en-GB" b="1">
                <a:solidFill>
                  <a:srgbClr val="FFFFFF"/>
                </a:solidFill>
                <a:latin typeface="Calibri" panose="020F0502020204030204" pitchFamily="34" charset="0"/>
                <a:cs typeface="Calibri" panose="020F0502020204030204" pitchFamily="34" charset="0"/>
              </a:rPr>
              <a:t>Show and Tell</a:t>
            </a:r>
          </a:p>
        </p:txBody>
      </p:sp>
    </p:spTree>
    <p:extLst>
      <p:ext uri="{BB962C8B-B14F-4D97-AF65-F5344CB8AC3E}">
        <p14:creationId xmlns:p14="http://schemas.microsoft.com/office/powerpoint/2010/main" val="687153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362C34-5F29-2CF9-311F-50F5D4542C4A}"/>
              </a:ext>
            </a:extLst>
          </p:cNvPr>
          <p:cNvSpPr txBox="1">
            <a:spLocks noGrp="1"/>
          </p:cNvSpPr>
          <p:nvPr>
            <p:ph type="title" idx="4294967295"/>
          </p:nvPr>
        </p:nvSpPr>
        <p:spPr>
          <a:xfrm>
            <a:off x="183310" y="75936"/>
            <a:ext cx="9067568"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Council tax process findings 2</a:t>
            </a:r>
            <a:endParaRPr kumimoji="0" lang="en-US" sz="36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sp>
        <p:nvSpPr>
          <p:cNvPr id="53" name="TextBox 52">
            <a:extLst>
              <a:ext uri="{FF2B5EF4-FFF2-40B4-BE49-F238E27FC236}">
                <a16:creationId xmlns:a16="http://schemas.microsoft.com/office/drawing/2014/main" id="{1C4D0829-B3BF-1271-DB1F-29CA0B3000CD}"/>
              </a:ext>
            </a:extLst>
          </p:cNvPr>
          <p:cNvSpPr txBox="1"/>
          <p:nvPr/>
        </p:nvSpPr>
        <p:spPr>
          <a:xfrm>
            <a:off x="1446205" y="1419921"/>
            <a:ext cx="2699195" cy="400110"/>
          </a:xfrm>
          <a:prstGeom prst="rect">
            <a:avLst/>
          </a:prstGeom>
          <a:solidFill>
            <a:srgbClr val="002060"/>
          </a:solidFill>
        </p:spPr>
        <p:txBody>
          <a:bodyPr wrap="square">
            <a:spAutoFit/>
          </a:bodyPr>
          <a:lstStyle/>
          <a:p>
            <a:pPr algn="ctr"/>
            <a:r>
              <a:rPr lang="en-GB" b="1">
                <a:solidFill>
                  <a:schemeClr val="bg1"/>
                </a:solidFill>
                <a:latin typeface="Calibri" panose="020F0502020204030204" pitchFamily="34" charset="0"/>
                <a:cs typeface="Calibri" panose="020F0502020204030204" pitchFamily="34" charset="0"/>
              </a:rPr>
              <a:t>Direct Debit </a:t>
            </a:r>
            <a:r>
              <a:rPr lang="en-GB" sz="2000" b="1">
                <a:solidFill>
                  <a:schemeClr val="bg1"/>
                </a:solidFill>
                <a:latin typeface="Calibri" panose="020F0502020204030204" pitchFamily="34" charset="0"/>
                <a:cs typeface="Calibri" panose="020F0502020204030204" pitchFamily="34" charset="0"/>
              </a:rPr>
              <a:t>Analysis</a:t>
            </a:r>
            <a:endParaRPr lang="en-GB" b="1">
              <a:solidFill>
                <a:schemeClr val="bg1"/>
              </a:solidFill>
              <a:latin typeface="Calibri" panose="020F0502020204030204" pitchFamily="34" charset="0"/>
              <a:cs typeface="Calibri" panose="020F0502020204030204" pitchFamily="34" charset="0"/>
            </a:endParaRPr>
          </a:p>
        </p:txBody>
      </p:sp>
      <p:sp>
        <p:nvSpPr>
          <p:cNvPr id="39" name="TextBox 38">
            <a:extLst>
              <a:ext uri="{FF2B5EF4-FFF2-40B4-BE49-F238E27FC236}">
                <a16:creationId xmlns:a16="http://schemas.microsoft.com/office/drawing/2014/main" id="{CBC07FA2-05FB-CD8F-C75C-8C61E9F00BD6}"/>
              </a:ext>
            </a:extLst>
          </p:cNvPr>
          <p:cNvSpPr txBox="1"/>
          <p:nvPr/>
        </p:nvSpPr>
        <p:spPr>
          <a:xfrm>
            <a:off x="1359576" y="2016963"/>
            <a:ext cx="2699195" cy="646331"/>
          </a:xfrm>
          <a:prstGeom prst="rect">
            <a:avLst/>
          </a:prstGeom>
          <a:noFill/>
          <a:ln w="19050">
            <a:solidFill>
              <a:schemeClr val="tx1"/>
            </a:solidFill>
            <a:prstDash val="dash"/>
          </a:ln>
        </p:spPr>
        <p:txBody>
          <a:bodyPr wrap="square">
            <a:spAutoFit/>
          </a:bodyPr>
          <a:lstStyle/>
          <a:p>
            <a:pPr algn="ctr"/>
            <a:r>
              <a:rPr lang="en-GB" sz="1800" b="1">
                <a:latin typeface="Calibri" panose="020F0502020204030204" pitchFamily="34" charset="0"/>
                <a:cs typeface="Calibri" panose="020F0502020204030204" pitchFamily="34" charset="0"/>
              </a:rPr>
              <a:t>89% of Direct Debits are set up online </a:t>
            </a:r>
          </a:p>
        </p:txBody>
      </p:sp>
      <p:sp>
        <p:nvSpPr>
          <p:cNvPr id="7" name="TextBox 6">
            <a:extLst>
              <a:ext uri="{FF2B5EF4-FFF2-40B4-BE49-F238E27FC236}">
                <a16:creationId xmlns:a16="http://schemas.microsoft.com/office/drawing/2014/main" id="{9603DB42-AF60-34FC-09CF-F80D056492A6}"/>
              </a:ext>
            </a:extLst>
          </p:cNvPr>
          <p:cNvSpPr txBox="1"/>
          <p:nvPr/>
        </p:nvSpPr>
        <p:spPr>
          <a:xfrm>
            <a:off x="4657095" y="1604493"/>
            <a:ext cx="2626469" cy="1323439"/>
          </a:xfrm>
          <a:prstGeom prst="rect">
            <a:avLst/>
          </a:prstGeom>
          <a:noFill/>
          <a:ln w="19050">
            <a:solidFill>
              <a:schemeClr val="tx1"/>
            </a:solidFill>
            <a:prstDash val="dash"/>
          </a:ln>
        </p:spPr>
        <p:txBody>
          <a:bodyPr wrap="square">
            <a:spAutoFit/>
          </a:bodyPr>
          <a:lstStyle/>
          <a:p>
            <a:pPr algn="ctr"/>
            <a:r>
              <a:rPr lang="en-GB" sz="1600">
                <a:latin typeface="Calibri" panose="020F0502020204030204" pitchFamily="34" charset="0"/>
                <a:cs typeface="Calibri" panose="020F0502020204030204" pitchFamily="34" charset="0"/>
              </a:rPr>
              <a:t>83% of all CT accounts currently DD payers</a:t>
            </a:r>
          </a:p>
          <a:p>
            <a:pPr algn="ctr"/>
            <a:r>
              <a:rPr lang="en-GB" sz="1600">
                <a:latin typeface="Calibri" panose="020F0502020204030204" pitchFamily="34" charset="0"/>
                <a:cs typeface="Calibri" panose="020F0502020204030204" pitchFamily="34" charset="0"/>
              </a:rPr>
              <a:t>vs.</a:t>
            </a:r>
          </a:p>
          <a:p>
            <a:pPr algn="ctr"/>
            <a:r>
              <a:rPr lang="en-GB" sz="1600">
                <a:latin typeface="Calibri" panose="020F0502020204030204" pitchFamily="34" charset="0"/>
                <a:cs typeface="Calibri" panose="020F0502020204030204" pitchFamily="34" charset="0"/>
              </a:rPr>
              <a:t>Only 30% of sample cases </a:t>
            </a:r>
          </a:p>
          <a:p>
            <a:pPr algn="ctr"/>
            <a:r>
              <a:rPr lang="en-GB" sz="1400">
                <a:latin typeface="Calibri" panose="020F0502020204030204" pitchFamily="34" charset="0"/>
                <a:cs typeface="Calibri" panose="020F0502020204030204" pitchFamily="34" charset="0"/>
              </a:rPr>
              <a:t>(moved between Sept-Nov 2023)</a:t>
            </a:r>
          </a:p>
        </p:txBody>
      </p:sp>
      <p:sp>
        <p:nvSpPr>
          <p:cNvPr id="9" name="TextBox 8">
            <a:extLst>
              <a:ext uri="{FF2B5EF4-FFF2-40B4-BE49-F238E27FC236}">
                <a16:creationId xmlns:a16="http://schemas.microsoft.com/office/drawing/2014/main" id="{32B90EC3-1364-24FA-DF72-A11A86B7078C}"/>
              </a:ext>
            </a:extLst>
          </p:cNvPr>
          <p:cNvSpPr txBox="1"/>
          <p:nvPr/>
        </p:nvSpPr>
        <p:spPr>
          <a:xfrm>
            <a:off x="4145400" y="3124952"/>
            <a:ext cx="3415985" cy="2693045"/>
          </a:xfrm>
          <a:prstGeom prst="rect">
            <a:avLst/>
          </a:prstGeom>
          <a:noFill/>
          <a:ln w="19050">
            <a:solidFill>
              <a:schemeClr val="tx1"/>
            </a:solidFill>
            <a:prstDash val="dash"/>
          </a:ln>
        </p:spPr>
        <p:txBody>
          <a:bodyPr wrap="square">
            <a:spAutoFit/>
          </a:bodyPr>
          <a:lstStyle/>
          <a:p>
            <a:pPr algn="ctr"/>
            <a:r>
              <a:rPr lang="en-GB" sz="1600">
                <a:latin typeface="Calibri" panose="020F0502020204030204" pitchFamily="34" charset="0"/>
                <a:cs typeface="Calibri" panose="020F0502020204030204" pitchFamily="34" charset="0"/>
              </a:rPr>
              <a:t>60% of customer who moved to DD during 2023 had a change in liable party.</a:t>
            </a:r>
          </a:p>
          <a:p>
            <a:pPr algn="ctr"/>
            <a:endParaRPr lang="en-GB" sz="500">
              <a:latin typeface="Calibri" panose="020F0502020204030204" pitchFamily="34" charset="0"/>
              <a:cs typeface="Calibri" panose="020F0502020204030204" pitchFamily="34" charset="0"/>
            </a:endParaRPr>
          </a:p>
          <a:p>
            <a:pPr algn="ctr"/>
            <a:r>
              <a:rPr lang="en-GB" sz="1600">
                <a:latin typeface="Calibri" panose="020F0502020204030204" pitchFamily="34" charset="0"/>
                <a:cs typeface="Calibri" panose="020F0502020204030204" pitchFamily="34" charset="0"/>
              </a:rPr>
              <a:t>DD’s were set up around 28 days after their move was processed</a:t>
            </a:r>
          </a:p>
          <a:p>
            <a:pPr algn="ctr"/>
            <a:endParaRPr lang="en-GB" sz="1400">
              <a:latin typeface="Calibri" panose="020F0502020204030204" pitchFamily="34" charset="0"/>
              <a:cs typeface="Calibri" panose="020F0502020204030204" pitchFamily="34" charset="0"/>
            </a:endParaRPr>
          </a:p>
          <a:p>
            <a:pPr algn="ctr"/>
            <a:endParaRPr lang="en-GB" sz="1400">
              <a:latin typeface="Calibri" panose="020F0502020204030204" pitchFamily="34" charset="0"/>
              <a:cs typeface="Calibri" panose="020F0502020204030204" pitchFamily="34" charset="0"/>
            </a:endParaRPr>
          </a:p>
          <a:p>
            <a:pPr algn="ctr"/>
            <a:endParaRPr lang="en-GB" sz="1400">
              <a:latin typeface="Calibri" panose="020F0502020204030204" pitchFamily="34" charset="0"/>
              <a:cs typeface="Calibri" panose="020F0502020204030204" pitchFamily="34" charset="0"/>
            </a:endParaRPr>
          </a:p>
          <a:p>
            <a:pPr algn="ctr"/>
            <a:endParaRPr lang="en-GB" sz="1400">
              <a:latin typeface="Calibri" panose="020F0502020204030204" pitchFamily="34" charset="0"/>
              <a:cs typeface="Calibri" panose="020F0502020204030204" pitchFamily="34" charset="0"/>
            </a:endParaRPr>
          </a:p>
          <a:p>
            <a:pPr algn="ctr"/>
            <a:endParaRPr lang="en-GB" sz="1400">
              <a:latin typeface="Calibri" panose="020F0502020204030204" pitchFamily="34" charset="0"/>
              <a:cs typeface="Calibri" panose="020F0502020204030204" pitchFamily="34" charset="0"/>
            </a:endParaRPr>
          </a:p>
          <a:p>
            <a:pPr algn="ctr"/>
            <a:endParaRPr lang="en-GB" sz="1400">
              <a:latin typeface="Calibri" panose="020F0502020204030204" pitchFamily="34" charset="0"/>
              <a:cs typeface="Calibri" panose="020F0502020204030204" pitchFamily="34" charset="0"/>
            </a:endParaRPr>
          </a:p>
        </p:txBody>
      </p:sp>
      <p:grpSp>
        <p:nvGrpSpPr>
          <p:cNvPr id="48" name="Group 47" descr="£332 in print and post costs for additional bills. ">
            <a:extLst>
              <a:ext uri="{FF2B5EF4-FFF2-40B4-BE49-F238E27FC236}">
                <a16:creationId xmlns:a16="http://schemas.microsoft.com/office/drawing/2014/main" id="{3DE42EE1-4E8E-B67D-1D7F-0FE5F159353C}"/>
              </a:ext>
            </a:extLst>
          </p:cNvPr>
          <p:cNvGrpSpPr/>
          <p:nvPr/>
        </p:nvGrpSpPr>
        <p:grpSpPr>
          <a:xfrm>
            <a:off x="4730019" y="4704394"/>
            <a:ext cx="2261976" cy="831924"/>
            <a:chOff x="-30781" y="3387287"/>
            <a:chExt cx="2246447" cy="831924"/>
          </a:xfrm>
        </p:grpSpPr>
        <p:sp>
          <p:nvSpPr>
            <p:cNvPr id="49" name="Oval 48">
              <a:extLst>
                <a:ext uri="{FF2B5EF4-FFF2-40B4-BE49-F238E27FC236}">
                  <a16:creationId xmlns:a16="http://schemas.microsoft.com/office/drawing/2014/main" id="{82068ED0-721A-52B6-2D4A-3374470DE156}"/>
                </a:ext>
              </a:extLst>
            </p:cNvPr>
            <p:cNvSpPr/>
            <p:nvPr/>
          </p:nvSpPr>
          <p:spPr>
            <a:xfrm>
              <a:off x="-30781" y="3387287"/>
              <a:ext cx="851658" cy="831924"/>
            </a:xfrm>
            <a:prstGeom prst="ellipse">
              <a:avLst/>
            </a:prstGeom>
            <a:solidFill>
              <a:schemeClr val="bg1"/>
            </a:solidFill>
            <a:ln w="28575">
              <a:solidFill>
                <a:srgbClr val="FD89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F782E9F7-7AC1-B130-57C3-DCFE5692D941}"/>
                </a:ext>
              </a:extLst>
            </p:cNvPr>
            <p:cNvSpPr txBox="1"/>
            <p:nvPr/>
          </p:nvSpPr>
          <p:spPr>
            <a:xfrm>
              <a:off x="756845" y="3474751"/>
              <a:ext cx="1458821" cy="738664"/>
            </a:xfrm>
            <a:prstGeom prst="rect">
              <a:avLst/>
            </a:prstGeom>
            <a:noFill/>
          </p:spPr>
          <p:txBody>
            <a:bodyPr wrap="square">
              <a:spAutoFit/>
            </a:bodyPr>
            <a:lstStyle/>
            <a:p>
              <a:pPr algn="ctr"/>
              <a:r>
                <a:rPr lang="en-GB" sz="1400" b="1">
                  <a:latin typeface="Calibri" panose="020F0502020204030204" pitchFamily="34" charset="0"/>
                  <a:cs typeface="Calibri" panose="020F0502020204030204" pitchFamily="34" charset="0"/>
                </a:rPr>
                <a:t>£332 in print and post costs for additional bills </a:t>
              </a:r>
              <a:endParaRPr lang="en-GB" sz="1400" b="1"/>
            </a:p>
          </p:txBody>
        </p:sp>
        <p:pic>
          <p:nvPicPr>
            <p:cNvPr id="51" name="Graphic 24" descr="Money with solid fill">
              <a:extLst>
                <a:ext uri="{FF2B5EF4-FFF2-40B4-BE49-F238E27FC236}">
                  <a16:creationId xmlns:a16="http://schemas.microsoft.com/office/drawing/2014/main" id="{4232F93E-D847-A2F5-F17C-4D979AA8439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384" y="3456932"/>
              <a:ext cx="555245" cy="692634"/>
            </a:xfrm>
            <a:prstGeom prst="rect">
              <a:avLst/>
            </a:prstGeom>
          </p:spPr>
        </p:pic>
      </p:grpSp>
      <p:sp>
        <p:nvSpPr>
          <p:cNvPr id="4" name="Rectangle: Rounded Corners 3">
            <a:extLst>
              <a:ext uri="{FF2B5EF4-FFF2-40B4-BE49-F238E27FC236}">
                <a16:creationId xmlns:a16="http://schemas.microsoft.com/office/drawing/2014/main" id="{E6190D21-77A0-432D-E9E7-D1DFDE48567C}"/>
              </a:ext>
              <a:ext uri="{C183D7F6-B498-43B3-948B-1728B52AA6E4}">
                <adec:decorative xmlns:adec="http://schemas.microsoft.com/office/drawing/2017/decorative" val="1"/>
              </a:ext>
            </a:extLst>
          </p:cNvPr>
          <p:cNvSpPr/>
          <p:nvPr/>
        </p:nvSpPr>
        <p:spPr>
          <a:xfrm>
            <a:off x="847881" y="1222989"/>
            <a:ext cx="6983134" cy="4940517"/>
          </a:xfrm>
          <a:prstGeom prst="roundRect">
            <a:avLst/>
          </a:prstGeom>
          <a:noFill/>
          <a:ln w="28575">
            <a:solidFill>
              <a:srgbClr val="002060"/>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p:txBody>
      </p:sp>
      <p:pic>
        <p:nvPicPr>
          <p:cNvPr id="40" name="Picture 39">
            <a:extLst>
              <a:ext uri="{FF2B5EF4-FFF2-40B4-BE49-F238E27FC236}">
                <a16:creationId xmlns:a16="http://schemas.microsoft.com/office/drawing/2014/main" id="{BCD901F2-6865-78C6-0FE6-AEDB25CCBD57}"/>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1565843" y="2796291"/>
            <a:ext cx="1995622" cy="2028111"/>
          </a:xfrm>
          <a:prstGeom prst="rect">
            <a:avLst/>
          </a:prstGeom>
        </p:spPr>
      </p:pic>
      <p:sp>
        <p:nvSpPr>
          <p:cNvPr id="47" name="TextBox 46">
            <a:extLst>
              <a:ext uri="{FF2B5EF4-FFF2-40B4-BE49-F238E27FC236}">
                <a16:creationId xmlns:a16="http://schemas.microsoft.com/office/drawing/2014/main" id="{6088E4C8-D225-6D3E-C474-44444BDAB5A6}"/>
              </a:ext>
            </a:extLst>
          </p:cNvPr>
          <p:cNvSpPr txBox="1"/>
          <p:nvPr/>
        </p:nvSpPr>
        <p:spPr>
          <a:xfrm>
            <a:off x="1030180" y="4888504"/>
            <a:ext cx="3066949" cy="1031051"/>
          </a:xfrm>
          <a:prstGeom prst="rect">
            <a:avLst/>
          </a:prstGeom>
          <a:noFill/>
        </p:spPr>
        <p:txBody>
          <a:bodyPr wrap="square">
            <a:spAutoFit/>
          </a:bodyPr>
          <a:lstStyle/>
          <a:p>
            <a:pPr algn="ctr"/>
            <a:r>
              <a:rPr lang="en-GB" sz="1600" b="1" i="1">
                <a:latin typeface="Calibri" panose="020F0502020204030204" pitchFamily="34" charset="0"/>
                <a:cs typeface="Calibri" panose="020F0502020204030204" pitchFamily="34" charset="0"/>
              </a:rPr>
              <a:t>747 move into RBC webforms</a:t>
            </a:r>
          </a:p>
          <a:p>
            <a:pPr algn="ctr"/>
            <a:endParaRPr lang="en-GB" sz="900" b="1" i="1">
              <a:latin typeface="Calibri" panose="020F0502020204030204" pitchFamily="34" charset="0"/>
              <a:cs typeface="Calibri" panose="020F0502020204030204" pitchFamily="34" charset="0"/>
            </a:endParaRPr>
          </a:p>
          <a:p>
            <a:pPr algn="ctr"/>
            <a:r>
              <a:rPr lang="en-GB" sz="1800" b="1" i="1">
                <a:latin typeface="Calibri" panose="020F0502020204030204" pitchFamily="34" charset="0"/>
                <a:cs typeface="Calibri" panose="020F0502020204030204" pitchFamily="34" charset="0"/>
              </a:rPr>
              <a:t>82% of customers wanted to pay by DD </a:t>
            </a:r>
            <a:endParaRPr lang="en-GB" sz="1800" b="1"/>
          </a:p>
        </p:txBody>
      </p:sp>
      <p:sp>
        <p:nvSpPr>
          <p:cNvPr id="2" name="Rectangle: Rounded Corners 1">
            <a:extLst>
              <a:ext uri="{FF2B5EF4-FFF2-40B4-BE49-F238E27FC236}">
                <a16:creationId xmlns:a16="http://schemas.microsoft.com/office/drawing/2014/main" id="{CE5E8941-4993-C033-E57B-B405C3D767AF}"/>
              </a:ext>
            </a:extLst>
          </p:cNvPr>
          <p:cNvSpPr/>
          <p:nvPr/>
        </p:nvSpPr>
        <p:spPr>
          <a:xfrm>
            <a:off x="8159709" y="2395895"/>
            <a:ext cx="3651678" cy="2794603"/>
          </a:xfrm>
          <a:prstGeom prst="roundRect">
            <a:avLst/>
          </a:prstGeom>
          <a:solidFill>
            <a:srgbClr val="FD891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Customers value DD as a payment method with most customers setting DDs up online </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Separate ‘move’ and ‘DD’ processes result in delay in setting up DD and additional cost in producing and sending bills.</a:t>
            </a:r>
          </a:p>
        </p:txBody>
      </p:sp>
      <p:sp>
        <p:nvSpPr>
          <p:cNvPr id="6" name="TextBox 5">
            <a:extLst>
              <a:ext uri="{FF2B5EF4-FFF2-40B4-BE49-F238E27FC236}">
                <a16:creationId xmlns:a16="http://schemas.microsoft.com/office/drawing/2014/main" id="{669B094D-16EE-E14F-4DB8-29EDC470AC8C}"/>
              </a:ext>
            </a:extLst>
          </p:cNvPr>
          <p:cNvSpPr txBox="1"/>
          <p:nvPr/>
        </p:nvSpPr>
        <p:spPr>
          <a:xfrm>
            <a:off x="7149235" y="6360526"/>
            <a:ext cx="6103088" cy="338554"/>
          </a:xfrm>
          <a:prstGeom prst="rect">
            <a:avLst/>
          </a:prstGeom>
          <a:noFill/>
        </p:spPr>
        <p:txBody>
          <a:bodyPr wrap="square">
            <a:spAutoFit/>
          </a:bodyPr>
          <a:lstStyle/>
          <a:p>
            <a:r>
              <a:rPr lang="en-GB" sz="1600">
                <a:hlinkClick r:id="rId6"/>
              </a:rPr>
              <a:t>Royal Borough of Greenwich Findings - Google Drive</a:t>
            </a:r>
            <a:endParaRPr lang="en-GB" sz="1600"/>
          </a:p>
        </p:txBody>
      </p:sp>
    </p:spTree>
    <p:extLst>
      <p:ext uri="{BB962C8B-B14F-4D97-AF65-F5344CB8AC3E}">
        <p14:creationId xmlns:p14="http://schemas.microsoft.com/office/powerpoint/2010/main" val="14850137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A524BA11-5607-AD03-ED9A-1417F9A43925}"/>
              </a:ext>
              <a:ext uri="{C183D7F6-B498-43B3-948B-1728B52AA6E4}">
                <adec:decorative xmlns:adec="http://schemas.microsoft.com/office/drawing/2017/decorative" val="1"/>
              </a:ext>
            </a:extLst>
          </p:cNvPr>
          <p:cNvSpPr/>
          <p:nvPr/>
        </p:nvSpPr>
        <p:spPr>
          <a:xfrm>
            <a:off x="7611317" y="733301"/>
            <a:ext cx="5044260" cy="2695699"/>
          </a:xfrm>
          <a:prstGeom prst="roundRect">
            <a:avLst/>
          </a:prstGeom>
          <a:solidFill>
            <a:srgbClr val="6F598B"/>
          </a:solidFill>
          <a:ln w="28575">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Title 1">
            <a:extLst>
              <a:ext uri="{FF2B5EF4-FFF2-40B4-BE49-F238E27FC236}">
                <a16:creationId xmlns:a16="http://schemas.microsoft.com/office/drawing/2014/main" id="{1030730A-DBE9-7ED9-4E71-EE34C9EF40AA}"/>
              </a:ext>
            </a:extLst>
          </p:cNvPr>
          <p:cNvSpPr txBox="1">
            <a:spLocks noGrp="1"/>
          </p:cNvSpPr>
          <p:nvPr>
            <p:ph type="title" idx="4294967295"/>
          </p:nvPr>
        </p:nvSpPr>
        <p:spPr>
          <a:xfrm>
            <a:off x="0" y="389723"/>
            <a:ext cx="8200606"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Benefits process findings</a:t>
            </a:r>
            <a:endParaRPr kumimoji="0" lang="en-US" sz="36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sp>
        <p:nvSpPr>
          <p:cNvPr id="4" name="Rectangle: Rounded Corners 3">
            <a:extLst>
              <a:ext uri="{FF2B5EF4-FFF2-40B4-BE49-F238E27FC236}">
                <a16:creationId xmlns:a16="http://schemas.microsoft.com/office/drawing/2014/main" id="{20F2B1A7-E3FD-6500-B49A-484A646B1B46}"/>
              </a:ext>
            </a:extLst>
          </p:cNvPr>
          <p:cNvSpPr/>
          <p:nvPr/>
        </p:nvSpPr>
        <p:spPr>
          <a:xfrm>
            <a:off x="359606" y="1296231"/>
            <a:ext cx="6603637" cy="1147053"/>
          </a:xfrm>
          <a:prstGeom prst="roundRect">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2000">
                <a:solidFill>
                  <a:schemeClr val="tx1"/>
                </a:solidFill>
                <a:latin typeface="Calibri" panose="020F0502020204030204" pitchFamily="34" charset="0"/>
                <a:cs typeface="Calibri" panose="020F0502020204030204" pitchFamily="34" charset="0"/>
              </a:rPr>
              <a:t>Scope has been focussed on customers with existing claims – those moving </a:t>
            </a:r>
            <a:r>
              <a:rPr lang="en-GB" sz="2000" b="1">
                <a:solidFill>
                  <a:schemeClr val="tx1"/>
                </a:solidFill>
                <a:latin typeface="Calibri" panose="020F0502020204030204" pitchFamily="34" charset="0"/>
                <a:cs typeface="Calibri" panose="020F0502020204030204" pitchFamily="34" charset="0"/>
              </a:rPr>
              <a:t>within</a:t>
            </a:r>
            <a:r>
              <a:rPr lang="en-GB" sz="2000">
                <a:solidFill>
                  <a:schemeClr val="tx1"/>
                </a:solidFill>
                <a:latin typeface="Calibri" panose="020F0502020204030204" pitchFamily="34" charset="0"/>
                <a:cs typeface="Calibri" panose="020F0502020204030204" pitchFamily="34" charset="0"/>
              </a:rPr>
              <a:t> and </a:t>
            </a:r>
            <a:r>
              <a:rPr lang="en-GB" sz="2000" b="1">
                <a:solidFill>
                  <a:schemeClr val="tx1"/>
                </a:solidFill>
                <a:latin typeface="Calibri" panose="020F0502020204030204" pitchFamily="34" charset="0"/>
                <a:cs typeface="Calibri" panose="020F0502020204030204" pitchFamily="34" charset="0"/>
              </a:rPr>
              <a:t>out</a:t>
            </a:r>
            <a:r>
              <a:rPr lang="en-GB" sz="2000">
                <a:solidFill>
                  <a:schemeClr val="tx1"/>
                </a:solidFill>
                <a:latin typeface="Calibri" panose="020F0502020204030204" pitchFamily="34" charset="0"/>
                <a:cs typeface="Calibri" panose="020F0502020204030204" pitchFamily="34" charset="0"/>
              </a:rPr>
              <a:t>. </a:t>
            </a:r>
          </a:p>
          <a:p>
            <a:pPr algn="ctr"/>
            <a:endParaRPr lang="en-GB" sz="1000">
              <a:solidFill>
                <a:schemeClr val="tx1"/>
              </a:solidFill>
              <a:latin typeface="Calibri" panose="020F0502020204030204" pitchFamily="34" charset="0"/>
              <a:cs typeface="Calibri" panose="020F0502020204030204" pitchFamily="34" charset="0"/>
            </a:endParaRPr>
          </a:p>
          <a:p>
            <a:pPr algn="ctr"/>
            <a:r>
              <a:rPr lang="en-GB" sz="1600">
                <a:solidFill>
                  <a:schemeClr val="tx1"/>
                </a:solidFill>
                <a:latin typeface="Calibri" panose="020F0502020204030204" pitchFamily="34" charset="0"/>
                <a:cs typeface="Calibri" panose="020F0502020204030204" pitchFamily="34" charset="0"/>
              </a:rPr>
              <a:t>New claims – out of scope.  </a:t>
            </a:r>
          </a:p>
        </p:txBody>
      </p:sp>
      <p:sp>
        <p:nvSpPr>
          <p:cNvPr id="16" name="TextBox 15">
            <a:extLst>
              <a:ext uri="{FF2B5EF4-FFF2-40B4-BE49-F238E27FC236}">
                <a16:creationId xmlns:a16="http://schemas.microsoft.com/office/drawing/2014/main" id="{AC980C24-593A-9703-9E36-B1DAB6901715}"/>
              </a:ext>
            </a:extLst>
          </p:cNvPr>
          <p:cNvSpPr txBox="1"/>
          <p:nvPr/>
        </p:nvSpPr>
        <p:spPr>
          <a:xfrm>
            <a:off x="7673437" y="944296"/>
            <a:ext cx="1836436" cy="1200329"/>
          </a:xfrm>
          <a:prstGeom prst="rect">
            <a:avLst/>
          </a:prstGeom>
          <a:noFill/>
        </p:spPr>
        <p:txBody>
          <a:bodyPr wrap="square">
            <a:spAutoFit/>
          </a:bodyPr>
          <a:lstStyle/>
          <a:p>
            <a:pPr algn="ctr"/>
            <a:r>
              <a:rPr lang="en-GB" b="1">
                <a:solidFill>
                  <a:schemeClr val="bg1"/>
                </a:solidFill>
                <a:latin typeface="Calibri" panose="020F0502020204030204" pitchFamily="34" charset="0"/>
                <a:cs typeface="Calibri" panose="020F0502020204030204" pitchFamily="34" charset="0"/>
              </a:rPr>
              <a:t>35% of demand is received directly from customers</a:t>
            </a:r>
          </a:p>
        </p:txBody>
      </p:sp>
      <p:sp>
        <p:nvSpPr>
          <p:cNvPr id="12" name="TextBox 11">
            <a:extLst>
              <a:ext uri="{FF2B5EF4-FFF2-40B4-BE49-F238E27FC236}">
                <a16:creationId xmlns:a16="http://schemas.microsoft.com/office/drawing/2014/main" id="{FF872E6B-757A-C4F2-9CCB-ABF7BC34AE95}"/>
              </a:ext>
            </a:extLst>
          </p:cNvPr>
          <p:cNvSpPr txBox="1"/>
          <p:nvPr/>
        </p:nvSpPr>
        <p:spPr>
          <a:xfrm>
            <a:off x="7845267" y="2144625"/>
            <a:ext cx="1499260" cy="1200329"/>
          </a:xfrm>
          <a:prstGeom prst="rect">
            <a:avLst/>
          </a:prstGeom>
          <a:noFill/>
        </p:spPr>
        <p:txBody>
          <a:bodyPr wrap="square">
            <a:spAutoFit/>
          </a:bodyPr>
          <a:lstStyle/>
          <a:p>
            <a:pPr algn="ctr"/>
            <a:r>
              <a:rPr lang="en-GB" b="1">
                <a:solidFill>
                  <a:schemeClr val="bg1"/>
                </a:solidFill>
                <a:latin typeface="Calibri" panose="020F0502020204030204" pitchFamily="34" charset="0"/>
                <a:cs typeface="Calibri" panose="020F0502020204030204" pitchFamily="34" charset="0"/>
              </a:rPr>
              <a:t>Team set up to respond to digital notifications</a:t>
            </a:r>
          </a:p>
        </p:txBody>
      </p:sp>
      <p:sp>
        <p:nvSpPr>
          <p:cNvPr id="8" name="TextBox 7">
            <a:extLst>
              <a:ext uri="{FF2B5EF4-FFF2-40B4-BE49-F238E27FC236}">
                <a16:creationId xmlns:a16="http://schemas.microsoft.com/office/drawing/2014/main" id="{41C15A7E-6808-AC47-A35E-76DC7A5C77A3}"/>
              </a:ext>
            </a:extLst>
          </p:cNvPr>
          <p:cNvSpPr txBox="1"/>
          <p:nvPr/>
        </p:nvSpPr>
        <p:spPr>
          <a:xfrm>
            <a:off x="9619275" y="1065487"/>
            <a:ext cx="2572725" cy="2108269"/>
          </a:xfrm>
          <a:prstGeom prst="rect">
            <a:avLst/>
          </a:prstGeom>
          <a:noFill/>
        </p:spPr>
        <p:txBody>
          <a:bodyPr wrap="square">
            <a:spAutoFit/>
          </a:bodyPr>
          <a:lstStyle/>
          <a:p>
            <a:pPr marL="285750" indent="-285750">
              <a:buFont typeface="Courier New" panose="02070309020205020404" pitchFamily="49" charset="0"/>
              <a:buChar char="o"/>
            </a:pPr>
            <a:r>
              <a:rPr lang="en-GB">
                <a:solidFill>
                  <a:schemeClr val="bg1"/>
                </a:solidFill>
                <a:latin typeface="Calibri" panose="020F0502020204030204" pitchFamily="34" charset="0"/>
                <a:cs typeface="Calibri" panose="020F0502020204030204" pitchFamily="34" charset="0"/>
              </a:rPr>
              <a:t>19,490 notifications received into team during April – June 2023</a:t>
            </a:r>
          </a:p>
          <a:p>
            <a:pPr marL="285750" indent="-285750">
              <a:buFont typeface="Courier New" panose="02070309020205020404" pitchFamily="49" charset="0"/>
              <a:buChar char="o"/>
            </a:pPr>
            <a:endParaRPr lang="en-GB" sz="500">
              <a:solidFill>
                <a:schemeClr val="bg1"/>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GB">
                <a:solidFill>
                  <a:schemeClr val="bg1"/>
                </a:solidFill>
                <a:latin typeface="Calibri" panose="020F0502020204030204" pitchFamily="34" charset="0"/>
                <a:cs typeface="Calibri" panose="020F0502020204030204" pitchFamily="34" charset="0"/>
              </a:rPr>
              <a:t>9,131 new claims + COC during same period</a:t>
            </a:r>
          </a:p>
        </p:txBody>
      </p:sp>
      <p:sp>
        <p:nvSpPr>
          <p:cNvPr id="2" name="Rectangle: Rounded Corners 1">
            <a:extLst>
              <a:ext uri="{FF2B5EF4-FFF2-40B4-BE49-F238E27FC236}">
                <a16:creationId xmlns:a16="http://schemas.microsoft.com/office/drawing/2014/main" id="{F31B82FB-0544-B7DC-9354-77E9A6C7A12F}"/>
              </a:ext>
            </a:extLst>
          </p:cNvPr>
          <p:cNvSpPr/>
          <p:nvPr/>
        </p:nvSpPr>
        <p:spPr>
          <a:xfrm>
            <a:off x="850198" y="2581042"/>
            <a:ext cx="5622452" cy="1376100"/>
          </a:xfrm>
          <a:prstGeom prst="roundRect">
            <a:avLst/>
          </a:prstGeom>
          <a:solidFill>
            <a:srgbClr val="FD891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Consider the implication of any future work with CT on those accounts with CTS awarded </a:t>
            </a:r>
          </a:p>
          <a:p>
            <a:pPr marL="285750" indent="-285750">
              <a:buFont typeface="Courier New" panose="02070309020205020404" pitchFamily="49" charset="0"/>
              <a:buChar char="o"/>
            </a:pPr>
            <a:endParaRPr lang="en-GB" sz="4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Opportunity to consider review of the CoC form</a:t>
            </a:r>
          </a:p>
        </p:txBody>
      </p:sp>
      <p:pic>
        <p:nvPicPr>
          <p:cNvPr id="5" name="Picture 4" descr="A process map showing what happens with housing benefit and council tax support when someone moves. ">
            <a:extLst>
              <a:ext uri="{FF2B5EF4-FFF2-40B4-BE49-F238E27FC236}">
                <a16:creationId xmlns:a16="http://schemas.microsoft.com/office/drawing/2014/main" id="{7121948E-A3F4-519D-8D71-A07EB7B55EC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4988" y="3957759"/>
            <a:ext cx="9162024" cy="2585323"/>
          </a:xfrm>
          <a:prstGeom prst="rect">
            <a:avLst/>
          </a:prstGeom>
        </p:spPr>
      </p:pic>
    </p:spTree>
    <p:extLst>
      <p:ext uri="{BB962C8B-B14F-4D97-AF65-F5344CB8AC3E}">
        <p14:creationId xmlns:p14="http://schemas.microsoft.com/office/powerpoint/2010/main" val="2035880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968AC05-69CA-CE07-8B36-90382EB1DD05}"/>
              </a:ext>
            </a:extLst>
          </p:cNvPr>
          <p:cNvSpPr txBox="1">
            <a:spLocks noGrp="1"/>
          </p:cNvSpPr>
          <p:nvPr>
            <p:ph type="title" idx="4294967295"/>
          </p:nvPr>
        </p:nvSpPr>
        <p:spPr>
          <a:xfrm>
            <a:off x="5060081" y="91112"/>
            <a:ext cx="7131919"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en-GB"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Electoral registration </a:t>
            </a:r>
          </a:p>
        </p:txBody>
      </p:sp>
      <p:sp>
        <p:nvSpPr>
          <p:cNvPr id="3" name="TextBox 2">
            <a:extLst>
              <a:ext uri="{FF2B5EF4-FFF2-40B4-BE49-F238E27FC236}">
                <a16:creationId xmlns:a16="http://schemas.microsoft.com/office/drawing/2014/main" id="{6720F518-C903-2370-E2D2-C33FBDDA4C6A}"/>
              </a:ext>
            </a:extLst>
          </p:cNvPr>
          <p:cNvSpPr txBox="1"/>
          <p:nvPr/>
        </p:nvSpPr>
        <p:spPr>
          <a:xfrm>
            <a:off x="104266" y="267157"/>
            <a:ext cx="5545233" cy="1631216"/>
          </a:xfrm>
          <a:prstGeom prst="rect">
            <a:avLst/>
          </a:prstGeom>
          <a:noFill/>
        </p:spPr>
        <p:txBody>
          <a:bodyPr wrap="square" rtlCol="0">
            <a:spAutoFit/>
          </a:bodyPr>
          <a:lstStyle/>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Majority of demand enters via the GOV UK registration process</a:t>
            </a:r>
          </a:p>
          <a:p>
            <a:pPr marL="285750" indent="-285750">
              <a:buFont typeface="Arial" panose="020B0604020202020204" pitchFamily="34" charset="0"/>
              <a:buChar char="•"/>
            </a:pPr>
            <a:endParaRPr lang="en-GB" sz="1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Direct registration demand increases following receipt of our correspondence (Canvass, Election etc)</a:t>
            </a:r>
          </a:p>
          <a:p>
            <a:endParaRPr lang="en-GB">
              <a:latin typeface="Calibri" panose="020F0502020204030204" pitchFamily="34" charset="0"/>
              <a:cs typeface="Calibri" panose="020F0502020204030204" pitchFamily="34" charset="0"/>
            </a:endParaRPr>
          </a:p>
        </p:txBody>
      </p:sp>
      <p:pic>
        <p:nvPicPr>
          <p:cNvPr id="40" name="Picture 39" descr="A process flow diagram showing how most electoral registration demand goes to the GOV.UK register to vote service. Data arriving from phone demand is loaded into express. ">
            <a:extLst>
              <a:ext uri="{FF2B5EF4-FFF2-40B4-BE49-F238E27FC236}">
                <a16:creationId xmlns:a16="http://schemas.microsoft.com/office/drawing/2014/main" id="{464F77EF-7861-5162-1141-692121EE93A0}"/>
              </a:ext>
            </a:extLst>
          </p:cNvPr>
          <p:cNvPicPr>
            <a:picLocks noChangeAspect="1"/>
          </p:cNvPicPr>
          <p:nvPr/>
        </p:nvPicPr>
        <p:blipFill>
          <a:blip r:embed="rId3"/>
          <a:stretch>
            <a:fillRect/>
          </a:stretch>
        </p:blipFill>
        <p:spPr>
          <a:xfrm>
            <a:off x="40198" y="1641874"/>
            <a:ext cx="5972071" cy="2326251"/>
          </a:xfrm>
          <a:prstGeom prst="rect">
            <a:avLst/>
          </a:prstGeom>
        </p:spPr>
      </p:pic>
      <p:sp>
        <p:nvSpPr>
          <p:cNvPr id="22" name="TextBox 21">
            <a:extLst>
              <a:ext uri="{FF2B5EF4-FFF2-40B4-BE49-F238E27FC236}">
                <a16:creationId xmlns:a16="http://schemas.microsoft.com/office/drawing/2014/main" id="{FF6C87F0-C976-AC2A-A41A-10FBB26051EA}"/>
              </a:ext>
            </a:extLst>
          </p:cNvPr>
          <p:cNvSpPr txBox="1"/>
          <p:nvPr/>
        </p:nvSpPr>
        <p:spPr>
          <a:xfrm>
            <a:off x="298088" y="4212343"/>
            <a:ext cx="5730476" cy="2554545"/>
          </a:xfrm>
          <a:prstGeom prst="rect">
            <a:avLst/>
          </a:prstGeom>
          <a:noFill/>
        </p:spPr>
        <p:txBody>
          <a:bodyPr wrap="square" rtlCol="0">
            <a:spAutoFit/>
          </a:bodyPr>
          <a:lstStyle/>
          <a:p>
            <a:pPr algn="ctr"/>
            <a:r>
              <a:rPr lang="en-GB" sz="1600" b="1" dirty="0">
                <a:latin typeface="Calibri" panose="020F0502020204030204" pitchFamily="34" charset="0"/>
                <a:cs typeface="Calibri" panose="020F0502020204030204" pitchFamily="34" charset="0"/>
              </a:rPr>
              <a:t>Local data match (pre-canvass): 70% match with CT database</a:t>
            </a:r>
          </a:p>
          <a:p>
            <a:pPr algn="ctr"/>
            <a:r>
              <a:rPr lang="en-GB" sz="1600" b="1" dirty="0">
                <a:latin typeface="Calibri" panose="020F0502020204030204" pitchFamily="34" charset="0"/>
                <a:cs typeface="Calibri" panose="020F0502020204030204" pitchFamily="34" charset="0"/>
              </a:rPr>
              <a:t>vs.</a:t>
            </a:r>
          </a:p>
          <a:p>
            <a:pPr algn="ctr"/>
            <a:r>
              <a:rPr lang="en-GB" sz="1600" b="1" dirty="0">
                <a:latin typeface="Calibri" panose="020F0502020204030204" pitchFamily="34" charset="0"/>
                <a:cs typeface="Calibri" panose="020F0502020204030204" pitchFamily="34" charset="0"/>
              </a:rPr>
              <a:t>20% match of ‘sample’ cases</a:t>
            </a:r>
          </a:p>
          <a:p>
            <a:pPr algn="ctr"/>
            <a:r>
              <a:rPr lang="en-GB" sz="1600" b="1" dirty="0">
                <a:latin typeface="Calibri" panose="020F0502020204030204" pitchFamily="34" charset="0"/>
                <a:cs typeface="Calibri" panose="020F0502020204030204" pitchFamily="34" charset="0"/>
              </a:rPr>
              <a:t>Move process Sept-Nov – reviewed for ER March.</a:t>
            </a:r>
          </a:p>
          <a:p>
            <a:pPr algn="ctr"/>
            <a:endParaRPr lang="en-GB" sz="1600" b="1" dirty="0">
              <a:latin typeface="Calibri" panose="020F0502020204030204" pitchFamily="34" charset="0"/>
              <a:cs typeface="Calibri" panose="020F0502020204030204" pitchFamily="34" charset="0"/>
            </a:endParaRPr>
          </a:p>
          <a:p>
            <a:pPr algn="ctr"/>
            <a:r>
              <a:rPr lang="en-GB" sz="1600" b="1" dirty="0">
                <a:latin typeface="Calibri" panose="020F0502020204030204" pitchFamily="34" charset="0"/>
                <a:cs typeface="Calibri" panose="020F0502020204030204" pitchFamily="34" charset="0"/>
              </a:rPr>
              <a:t>Moving in/within</a:t>
            </a:r>
            <a:r>
              <a:rPr lang="en-GB" sz="1600" dirty="0">
                <a:latin typeface="Calibri" panose="020F0502020204030204" pitchFamily="34" charset="0"/>
                <a:cs typeface="Calibri" panose="020F0502020204030204" pitchFamily="34" charset="0"/>
              </a:rPr>
              <a:t>: all registered after their move actioned ranging from 12 – 127 days after. </a:t>
            </a:r>
          </a:p>
          <a:p>
            <a:pPr algn="ctr"/>
            <a:r>
              <a:rPr lang="en-GB" sz="1600" b="1" dirty="0">
                <a:latin typeface="Calibri" panose="020F0502020204030204" pitchFamily="34" charset="0"/>
                <a:cs typeface="Calibri" panose="020F0502020204030204" pitchFamily="34" charset="0"/>
              </a:rPr>
              <a:t>Moving out:</a:t>
            </a:r>
            <a:r>
              <a:rPr lang="en-GB" sz="1600" dirty="0">
                <a:latin typeface="Calibri" panose="020F0502020204030204" pitchFamily="34" charset="0"/>
                <a:cs typeface="Calibri" panose="020F0502020204030204" pitchFamily="34" charset="0"/>
              </a:rPr>
              <a:t> all removed after their move actioned, ranging from 5-8 days after.</a:t>
            </a:r>
          </a:p>
          <a:p>
            <a:pPr algn="ctr"/>
            <a:endParaRPr lang="en-GB" sz="1600" b="1" dirty="0">
              <a:latin typeface="Calibri" panose="020F0502020204030204" pitchFamily="34" charset="0"/>
              <a:cs typeface="Calibri" panose="020F0502020204030204" pitchFamily="34" charset="0"/>
            </a:endParaRPr>
          </a:p>
        </p:txBody>
      </p:sp>
      <p:grpSp>
        <p:nvGrpSpPr>
          <p:cNvPr id="18" name="Group 17" descr="A weekly report is used to update the electoral register with changes from council tax. At least 61% of people on this report are sent an encouragement letter. This costs £6,216 per year in time to process, print and post. ">
            <a:extLst>
              <a:ext uri="{FF2B5EF4-FFF2-40B4-BE49-F238E27FC236}">
                <a16:creationId xmlns:a16="http://schemas.microsoft.com/office/drawing/2014/main" id="{C1B7A914-2531-2DC3-0366-12126BFC5610}"/>
              </a:ext>
            </a:extLst>
          </p:cNvPr>
          <p:cNvGrpSpPr/>
          <p:nvPr/>
        </p:nvGrpSpPr>
        <p:grpSpPr>
          <a:xfrm>
            <a:off x="6351845" y="919539"/>
            <a:ext cx="6379047" cy="2544536"/>
            <a:chOff x="8139498" y="4104006"/>
            <a:chExt cx="5861215" cy="2091331"/>
          </a:xfrm>
        </p:grpSpPr>
        <p:grpSp>
          <p:nvGrpSpPr>
            <p:cNvPr id="14" name="Group 13">
              <a:extLst>
                <a:ext uri="{FF2B5EF4-FFF2-40B4-BE49-F238E27FC236}">
                  <a16:creationId xmlns:a16="http://schemas.microsoft.com/office/drawing/2014/main" id="{BE86500B-58AA-3687-8D14-CBB9885C86F5}"/>
                </a:ext>
              </a:extLst>
            </p:cNvPr>
            <p:cNvGrpSpPr/>
            <p:nvPr/>
          </p:nvGrpSpPr>
          <p:grpSpPr>
            <a:xfrm>
              <a:off x="8139498" y="4104006"/>
              <a:ext cx="5861215" cy="2091331"/>
              <a:chOff x="8510347" y="4036429"/>
              <a:chExt cx="5861215" cy="2091331"/>
            </a:xfrm>
          </p:grpSpPr>
          <p:sp>
            <p:nvSpPr>
              <p:cNvPr id="13" name="Rectangle: Rounded Corners 12">
                <a:extLst>
                  <a:ext uri="{FF2B5EF4-FFF2-40B4-BE49-F238E27FC236}">
                    <a16:creationId xmlns:a16="http://schemas.microsoft.com/office/drawing/2014/main" id="{A832F76E-DA53-9F23-9223-8F259ED71F9F}"/>
                  </a:ext>
                </a:extLst>
              </p:cNvPr>
              <p:cNvSpPr/>
              <p:nvPr/>
            </p:nvSpPr>
            <p:spPr>
              <a:xfrm>
                <a:off x="8510347" y="4036429"/>
                <a:ext cx="5861214" cy="2091331"/>
              </a:xfrm>
              <a:prstGeom prst="roundRect">
                <a:avLst/>
              </a:prstGeom>
              <a:solidFill>
                <a:srgbClr val="6F598B">
                  <a:alpha val="25000"/>
                </a:srgbClr>
              </a:solidFill>
              <a:ln w="28575">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b="1">
                  <a:solidFill>
                    <a:schemeClr val="bg1"/>
                  </a:solidFill>
                  <a:latin typeface="Calibri" panose="020F0502020204030204" pitchFamily="34" charset="0"/>
                  <a:cs typeface="Calibri" panose="020F0502020204030204" pitchFamily="34" charset="0"/>
                </a:endParaRPr>
              </a:p>
            </p:txBody>
          </p:sp>
          <p:sp>
            <p:nvSpPr>
              <p:cNvPr id="12" name="Rectangle: Rounded Corners 11">
                <a:extLst>
                  <a:ext uri="{FF2B5EF4-FFF2-40B4-BE49-F238E27FC236}">
                    <a16:creationId xmlns:a16="http://schemas.microsoft.com/office/drawing/2014/main" id="{5CAB4E55-475F-4D70-4246-411EE5B08359}"/>
                  </a:ext>
                </a:extLst>
              </p:cNvPr>
              <p:cNvSpPr/>
              <p:nvPr/>
            </p:nvSpPr>
            <p:spPr>
              <a:xfrm>
                <a:off x="8510347" y="4036429"/>
                <a:ext cx="5861215" cy="396777"/>
              </a:xfrm>
              <a:prstGeom prst="roundRect">
                <a:avLst/>
              </a:prstGeom>
              <a:solidFill>
                <a:srgbClr val="6F598B"/>
              </a:solidFill>
              <a:ln w="28575">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chemeClr val="bg1"/>
                    </a:solidFill>
                    <a:latin typeface="Calibri" panose="020F0502020204030204" pitchFamily="34" charset="0"/>
                    <a:cs typeface="Calibri" panose="020F0502020204030204" pitchFamily="34" charset="0"/>
                  </a:rPr>
                  <a:t>CT weekly updates  </a:t>
                </a:r>
              </a:p>
            </p:txBody>
          </p:sp>
        </p:grpSp>
        <p:sp>
          <p:nvSpPr>
            <p:cNvPr id="15" name="TextBox 14">
              <a:extLst>
                <a:ext uri="{FF2B5EF4-FFF2-40B4-BE49-F238E27FC236}">
                  <a16:creationId xmlns:a16="http://schemas.microsoft.com/office/drawing/2014/main" id="{D018B7C2-1404-8730-5021-BEFA37033319}"/>
                </a:ext>
              </a:extLst>
            </p:cNvPr>
            <p:cNvSpPr txBox="1"/>
            <p:nvPr/>
          </p:nvSpPr>
          <p:spPr>
            <a:xfrm>
              <a:off x="8215243" y="4676134"/>
              <a:ext cx="3617222" cy="1290089"/>
            </a:xfrm>
            <a:prstGeom prst="rect">
              <a:avLst/>
            </a:prstGeom>
            <a:noFill/>
          </p:spPr>
          <p:txBody>
            <a:bodyPr wrap="square" rtlCol="0">
              <a:spAutoFit/>
            </a:bodyPr>
            <a:lstStyle/>
            <a:p>
              <a:pPr algn="ctr"/>
              <a:r>
                <a:rPr lang="en-GB">
                  <a:latin typeface="Calibri" panose="020F0502020204030204" pitchFamily="34" charset="0"/>
                  <a:cs typeface="Calibri" panose="020F0502020204030204" pitchFamily="34" charset="0"/>
                </a:rPr>
                <a:t>Weekly report showing all properties with change to liable parties</a:t>
              </a:r>
            </a:p>
            <a:p>
              <a:endParaRPr lang="en-GB" sz="1000">
                <a:latin typeface="Calibri" panose="020F0502020204030204" pitchFamily="34" charset="0"/>
                <a:cs typeface="Calibri" panose="020F0502020204030204" pitchFamily="34" charset="0"/>
              </a:endParaRPr>
            </a:p>
            <a:p>
              <a:endParaRPr lang="en-GB" sz="1000">
                <a:latin typeface="Calibri" panose="020F0502020204030204" pitchFamily="34" charset="0"/>
                <a:cs typeface="Calibri" panose="020F0502020204030204" pitchFamily="34" charset="0"/>
              </a:endParaRPr>
            </a:p>
            <a:p>
              <a:pPr algn="ctr"/>
              <a:r>
                <a:rPr lang="en-GB" sz="2000" b="1">
                  <a:latin typeface="Calibri" panose="020F0502020204030204" pitchFamily="34" charset="0"/>
                  <a:cs typeface="Calibri" panose="020F0502020204030204" pitchFamily="34" charset="0"/>
                </a:rPr>
                <a:t>At least 61% are sent</a:t>
              </a:r>
              <a:r>
                <a:rPr lang="en-GB" sz="2000">
                  <a:latin typeface="Calibri" panose="020F0502020204030204" pitchFamily="34" charset="0"/>
                  <a:cs typeface="Calibri" panose="020F0502020204030204" pitchFamily="34" charset="0"/>
                </a:rPr>
                <a:t> ‘</a:t>
              </a:r>
              <a:r>
                <a:rPr lang="en-GB">
                  <a:latin typeface="Calibri" panose="020F0502020204030204" pitchFamily="34" charset="0"/>
                  <a:cs typeface="Calibri" panose="020F0502020204030204" pitchFamily="34" charset="0"/>
                </a:rPr>
                <a:t>Encouragement letter’</a:t>
              </a:r>
            </a:p>
          </p:txBody>
        </p:sp>
        <p:sp>
          <p:nvSpPr>
            <p:cNvPr id="17" name="TextBox 16">
              <a:extLst>
                <a:ext uri="{FF2B5EF4-FFF2-40B4-BE49-F238E27FC236}">
                  <a16:creationId xmlns:a16="http://schemas.microsoft.com/office/drawing/2014/main" id="{56C70797-C76C-7F47-E1FC-32317E876D6D}"/>
                </a:ext>
              </a:extLst>
            </p:cNvPr>
            <p:cNvSpPr txBox="1"/>
            <p:nvPr/>
          </p:nvSpPr>
          <p:spPr>
            <a:xfrm>
              <a:off x="11632416" y="5304830"/>
              <a:ext cx="1690762" cy="682989"/>
            </a:xfrm>
            <a:prstGeom prst="rect">
              <a:avLst/>
            </a:prstGeom>
            <a:noFill/>
          </p:spPr>
          <p:txBody>
            <a:bodyPr wrap="square" rtlCol="0">
              <a:spAutoFit/>
            </a:bodyPr>
            <a:lstStyle/>
            <a:p>
              <a:pPr algn="ctr"/>
              <a:r>
                <a:rPr lang="en-GB" sz="1600" b="1">
                  <a:latin typeface="Calibri" panose="020F0502020204030204" pitchFamily="34" charset="0"/>
                  <a:cs typeface="Calibri" panose="020F0502020204030204" pitchFamily="34" charset="0"/>
                </a:rPr>
                <a:t>£6,216 costs in time to process, print and postage</a:t>
              </a:r>
            </a:p>
          </p:txBody>
        </p:sp>
      </p:grpSp>
      <p:sp>
        <p:nvSpPr>
          <p:cNvPr id="7" name="Rectangle: Rounded Corners 6">
            <a:extLst>
              <a:ext uri="{FF2B5EF4-FFF2-40B4-BE49-F238E27FC236}">
                <a16:creationId xmlns:a16="http://schemas.microsoft.com/office/drawing/2014/main" id="{986B89AC-0245-8613-8494-CDC6B9E3C79F}"/>
              </a:ext>
            </a:extLst>
          </p:cNvPr>
          <p:cNvSpPr/>
          <p:nvPr/>
        </p:nvSpPr>
        <p:spPr>
          <a:xfrm>
            <a:off x="6351845" y="3884057"/>
            <a:ext cx="5622452" cy="2748071"/>
          </a:xfrm>
          <a:prstGeom prst="roundRect">
            <a:avLst/>
          </a:prstGeom>
          <a:solidFill>
            <a:srgbClr val="FD891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b="0" i="0">
                <a:solidFill>
                  <a:srgbClr val="0D0D0D"/>
                </a:solidFill>
                <a:effectLst/>
                <a:latin typeface="Söhne"/>
              </a:rPr>
              <a:t>Customers often update their Electoral Registration after organising their Council Tax, rather than simultaneously. </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Working hard to </a:t>
            </a:r>
            <a:r>
              <a:rPr lang="en-GB" sz="1600" b="0" i="0">
                <a:solidFill>
                  <a:srgbClr val="0D0D0D"/>
                </a:solidFill>
                <a:effectLst/>
                <a:latin typeface="Söhne"/>
              </a:rPr>
              <a:t>maintain ER accuracy through a combination of automated reporting and manual checks.</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3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Different goals/</a:t>
            </a:r>
            <a:r>
              <a:rPr lang="en-GB" sz="1600" err="1">
                <a:solidFill>
                  <a:schemeClr val="tx1"/>
                </a:solidFill>
                <a:latin typeface="Calibri" panose="020F0502020204030204" pitchFamily="34" charset="0"/>
                <a:cs typeface="Calibri" panose="020F0502020204030204" pitchFamily="34" charset="0"/>
              </a:rPr>
              <a:t>eligiblity</a:t>
            </a:r>
            <a:r>
              <a:rPr lang="en-GB" sz="1600">
                <a:solidFill>
                  <a:schemeClr val="tx1"/>
                </a:solidFill>
                <a:latin typeface="Calibri" panose="020F0502020204030204" pitchFamily="34" charset="0"/>
                <a:cs typeface="Calibri" panose="020F0502020204030204" pitchFamily="34" charset="0"/>
              </a:rPr>
              <a:t>: CT liability vs. Eligible Electors</a:t>
            </a:r>
          </a:p>
          <a:p>
            <a:pPr marL="171450" indent="-171450">
              <a:buFont typeface="Arial" panose="020B0604020202020204" pitchFamily="34" charset="0"/>
              <a:buChar char="•"/>
            </a:pPr>
            <a:endParaRPr lang="en-GB" sz="3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Signposting to Gov UK as an efficient registration platform</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3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Customers unaware of data sharing between departments</a:t>
            </a:r>
          </a:p>
        </p:txBody>
      </p:sp>
      <p:grpSp>
        <p:nvGrpSpPr>
          <p:cNvPr id="35" name="Group 34">
            <a:extLst>
              <a:ext uri="{FF2B5EF4-FFF2-40B4-BE49-F238E27FC236}">
                <a16:creationId xmlns:a16="http://schemas.microsoft.com/office/drawing/2014/main" id="{85B9ACDD-E94E-88AC-B5FF-2223FAE9F662}"/>
              </a:ext>
              <a:ext uri="{C183D7F6-B498-43B3-948B-1728B52AA6E4}">
                <adec:decorative xmlns:adec="http://schemas.microsoft.com/office/drawing/2017/decorative" val="1"/>
              </a:ext>
            </a:extLst>
          </p:cNvPr>
          <p:cNvGrpSpPr/>
          <p:nvPr/>
        </p:nvGrpSpPr>
        <p:grpSpPr>
          <a:xfrm>
            <a:off x="202403" y="3984836"/>
            <a:ext cx="5921847" cy="2748071"/>
            <a:chOff x="6058289" y="1122485"/>
            <a:chExt cx="5921847" cy="2039833"/>
          </a:xfrm>
          <a:noFill/>
        </p:grpSpPr>
        <p:sp>
          <p:nvSpPr>
            <p:cNvPr id="32" name="Rectangle 31">
              <a:extLst>
                <a:ext uri="{FF2B5EF4-FFF2-40B4-BE49-F238E27FC236}">
                  <a16:creationId xmlns:a16="http://schemas.microsoft.com/office/drawing/2014/main" id="{5E92B3D4-497A-8B89-155A-163B36D24D4A}"/>
                </a:ext>
              </a:extLst>
            </p:cNvPr>
            <p:cNvSpPr/>
            <p:nvPr/>
          </p:nvSpPr>
          <p:spPr>
            <a:xfrm>
              <a:off x="6058289" y="1122485"/>
              <a:ext cx="5921847" cy="2039833"/>
            </a:xfrm>
            <a:prstGeom prst="flowChartAlternateProcess">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TextBox 25">
              <a:extLst>
                <a:ext uri="{FF2B5EF4-FFF2-40B4-BE49-F238E27FC236}">
                  <a16:creationId xmlns:a16="http://schemas.microsoft.com/office/drawing/2014/main" id="{75522F83-DD10-B6E9-7F58-900AF029CCC8}"/>
                </a:ext>
              </a:extLst>
            </p:cNvPr>
            <p:cNvSpPr txBox="1"/>
            <p:nvPr/>
          </p:nvSpPr>
          <p:spPr>
            <a:xfrm>
              <a:off x="6207561" y="2250878"/>
              <a:ext cx="2752226" cy="278036"/>
            </a:xfrm>
            <a:prstGeom prst="flowChartAlternateProcess">
              <a:avLst/>
            </a:prstGeom>
            <a:grpFill/>
          </p:spPr>
          <p:txBody>
            <a:bodyPr wrap="square">
              <a:spAutoFit/>
            </a:bodyPr>
            <a:lstStyle/>
            <a:p>
              <a:pPr algn="ctr"/>
              <a:endParaRPr lang="en-GB" sz="1600">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BB9260E6-8D70-4784-214F-717A3015D6B7}"/>
                </a:ext>
              </a:extLst>
            </p:cNvPr>
            <p:cNvSpPr txBox="1"/>
            <p:nvPr/>
          </p:nvSpPr>
          <p:spPr>
            <a:xfrm>
              <a:off x="6896363" y="2448221"/>
              <a:ext cx="2774813" cy="278036"/>
            </a:xfrm>
            <a:prstGeom prst="flowChartAlternateProcess">
              <a:avLst/>
            </a:prstGeom>
            <a:grpFill/>
          </p:spPr>
          <p:txBody>
            <a:bodyPr wrap="square">
              <a:spAutoFit/>
            </a:bodyPr>
            <a:lstStyle/>
            <a:p>
              <a:pPr algn="ctr"/>
              <a:endParaRPr lang="en-GB" sz="1600" b="1">
                <a:latin typeface="Calibri" panose="020F0502020204030204" pitchFamily="34" charset="0"/>
                <a:cs typeface="Calibri" panose="020F0502020204030204" pitchFamily="34" charset="0"/>
              </a:endParaRPr>
            </a:p>
          </p:txBody>
        </p:sp>
      </p:grpSp>
      <p:sp>
        <p:nvSpPr>
          <p:cNvPr id="4" name="Oval 3">
            <a:extLst>
              <a:ext uri="{FF2B5EF4-FFF2-40B4-BE49-F238E27FC236}">
                <a16:creationId xmlns:a16="http://schemas.microsoft.com/office/drawing/2014/main" id="{18B80B73-F271-0B5F-4290-03F97E12A204}"/>
              </a:ext>
              <a:ext uri="{C183D7F6-B498-43B3-948B-1728B52AA6E4}">
                <adec:decorative xmlns:adec="http://schemas.microsoft.com/office/drawing/2017/decorative" val="1"/>
              </a:ext>
            </a:extLst>
          </p:cNvPr>
          <p:cNvSpPr/>
          <p:nvPr/>
        </p:nvSpPr>
        <p:spPr>
          <a:xfrm>
            <a:off x="10647599" y="1491793"/>
            <a:ext cx="851658" cy="831924"/>
          </a:xfrm>
          <a:prstGeom prst="ellipse">
            <a:avLst/>
          </a:prstGeom>
          <a:solidFill>
            <a:schemeClr val="bg1"/>
          </a:solidFill>
          <a:ln w="28575">
            <a:solidFill>
              <a:srgbClr val="FD89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24">
            <a:extLst>
              <a:ext uri="{FF2B5EF4-FFF2-40B4-BE49-F238E27FC236}">
                <a16:creationId xmlns:a16="http://schemas.microsoft.com/office/drawing/2014/main" id="{B1877EB2-6C1A-D204-317C-9039C546D211}"/>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79764" y="1561438"/>
            <a:ext cx="555245" cy="692634"/>
          </a:xfrm>
          <a:prstGeom prst="rect">
            <a:avLst/>
          </a:prstGeom>
        </p:spPr>
      </p:pic>
    </p:spTree>
    <p:extLst>
      <p:ext uri="{BB962C8B-B14F-4D97-AF65-F5344CB8AC3E}">
        <p14:creationId xmlns:p14="http://schemas.microsoft.com/office/powerpoint/2010/main" val="305264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74C2590-3821-DCB2-3BB4-D855260FF816}"/>
              </a:ext>
            </a:extLst>
          </p:cNvPr>
          <p:cNvSpPr txBox="1">
            <a:spLocks noGrp="1"/>
          </p:cNvSpPr>
          <p:nvPr>
            <p:ph type="title" idx="4294967295"/>
          </p:nvPr>
        </p:nvSpPr>
        <p:spPr>
          <a:xfrm>
            <a:off x="6543040" y="62307"/>
            <a:ext cx="4928858"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r" defTabSz="914400" rtl="0" eaLnBrk="1" fontAlgn="auto" latinLnBrk="0" hangingPunct="1">
              <a:lnSpc>
                <a:spcPct val="120000"/>
              </a:lnSpc>
              <a:spcBef>
                <a:spcPct val="0"/>
              </a:spcBef>
              <a:spcAft>
                <a:spcPts val="0"/>
              </a:spcAft>
              <a:buClrTx/>
              <a:buSzTx/>
              <a:buFontTx/>
              <a:buNone/>
              <a:tabLst/>
              <a:defRPr/>
            </a:pPr>
            <a:r>
              <a:rPr kumimoji="0" lang="en-GB"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Waste services –garden waste  </a:t>
            </a:r>
          </a:p>
        </p:txBody>
      </p:sp>
      <p:sp>
        <p:nvSpPr>
          <p:cNvPr id="21" name="Rectangle: Rounded Corners 20">
            <a:extLst>
              <a:ext uri="{FF2B5EF4-FFF2-40B4-BE49-F238E27FC236}">
                <a16:creationId xmlns:a16="http://schemas.microsoft.com/office/drawing/2014/main" id="{4A748B81-DF90-9F24-CB51-D80B5E39FFB7}"/>
              </a:ext>
            </a:extLst>
          </p:cNvPr>
          <p:cNvSpPr/>
          <p:nvPr/>
        </p:nvSpPr>
        <p:spPr>
          <a:xfrm>
            <a:off x="-211223" y="371481"/>
            <a:ext cx="6379047" cy="565494"/>
          </a:xfrm>
          <a:prstGeom prst="roundRect">
            <a:avLst/>
          </a:prstGeom>
          <a:solidFill>
            <a:srgbClr val="6F598B"/>
          </a:solidFill>
          <a:ln w="28575">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bg1"/>
                </a:solidFill>
                <a:latin typeface="Calibri" panose="020F0502020204030204" pitchFamily="34" charset="0"/>
                <a:cs typeface="Calibri" panose="020F0502020204030204" pitchFamily="34" charset="0"/>
              </a:rPr>
              <a:t>Current demand</a:t>
            </a:r>
          </a:p>
        </p:txBody>
      </p:sp>
      <p:sp>
        <p:nvSpPr>
          <p:cNvPr id="10" name="TextBox 9">
            <a:extLst>
              <a:ext uri="{FF2B5EF4-FFF2-40B4-BE49-F238E27FC236}">
                <a16:creationId xmlns:a16="http://schemas.microsoft.com/office/drawing/2014/main" id="{E4519BD3-7FAB-6ED8-03F3-F3D5F79265C5}"/>
              </a:ext>
            </a:extLst>
          </p:cNvPr>
          <p:cNvSpPr txBox="1"/>
          <p:nvPr/>
        </p:nvSpPr>
        <p:spPr>
          <a:xfrm>
            <a:off x="492653" y="1162995"/>
            <a:ext cx="1612948" cy="991837"/>
          </a:xfrm>
          <a:prstGeom prst="rect">
            <a:avLst/>
          </a:prstGeom>
          <a:noFill/>
        </p:spPr>
        <p:txBody>
          <a:bodyPr wrap="square" rtlCol="0">
            <a:spAutoFit/>
          </a:bodyPr>
          <a:lstStyle/>
          <a:p>
            <a:pPr algn="ctr"/>
            <a:r>
              <a:rPr lang="en-GB" b="1">
                <a:latin typeface="Calibri" panose="020F0502020204030204" pitchFamily="34" charset="0"/>
                <a:cs typeface="Calibri" panose="020F0502020204030204" pitchFamily="34" charset="0"/>
              </a:rPr>
              <a:t>63</a:t>
            </a:r>
            <a:r>
              <a:rPr lang="en-GB">
                <a:latin typeface="Calibri" panose="020F0502020204030204" pitchFamily="34" charset="0"/>
                <a:cs typeface="Calibri" panose="020F0502020204030204" pitchFamily="34" charset="0"/>
              </a:rPr>
              <a:t> customers </a:t>
            </a:r>
          </a:p>
          <a:p>
            <a:pPr algn="ctr"/>
            <a:r>
              <a:rPr lang="en-GB">
                <a:latin typeface="Calibri" panose="020F0502020204030204" pitchFamily="34" charset="0"/>
                <a:cs typeface="Calibri" panose="020F0502020204030204" pitchFamily="34" charset="0"/>
              </a:rPr>
              <a:t>“GW end bin contract”</a:t>
            </a:r>
          </a:p>
        </p:txBody>
      </p:sp>
      <p:sp>
        <p:nvSpPr>
          <p:cNvPr id="12" name="TextBox 11">
            <a:extLst>
              <a:ext uri="{FF2B5EF4-FFF2-40B4-BE49-F238E27FC236}">
                <a16:creationId xmlns:a16="http://schemas.microsoft.com/office/drawing/2014/main" id="{764263D0-FBE4-5FFA-C6CB-66BC3346C701}"/>
              </a:ext>
            </a:extLst>
          </p:cNvPr>
          <p:cNvSpPr txBox="1"/>
          <p:nvPr/>
        </p:nvSpPr>
        <p:spPr>
          <a:xfrm>
            <a:off x="2238617" y="1123303"/>
            <a:ext cx="3598459" cy="776938"/>
          </a:xfrm>
          <a:prstGeom prst="rect">
            <a:avLst/>
          </a:prstGeom>
          <a:noFill/>
        </p:spPr>
        <p:txBody>
          <a:bodyPr wrap="square" rtlCol="0">
            <a:spAutoFit/>
          </a:bodyPr>
          <a:lstStyle/>
          <a:p>
            <a:pPr algn="ctr"/>
            <a:r>
              <a:rPr lang="en-GB" b="1">
                <a:latin typeface="Calibri" panose="020F0502020204030204" pitchFamily="34" charset="0"/>
                <a:cs typeface="Calibri" panose="020F0502020204030204" pitchFamily="34" charset="0"/>
              </a:rPr>
              <a:t>86% </a:t>
            </a:r>
            <a:r>
              <a:rPr lang="en-GB">
                <a:latin typeface="Calibri" panose="020F0502020204030204" pitchFamily="34" charset="0"/>
                <a:cs typeface="Calibri" panose="020F0502020204030204" pitchFamily="34" charset="0"/>
              </a:rPr>
              <a:t>digital take up for GW service</a:t>
            </a:r>
          </a:p>
          <a:p>
            <a:pPr algn="ctr"/>
            <a:endParaRPr lang="en-GB" sz="500">
              <a:latin typeface="Calibri" panose="020F0502020204030204" pitchFamily="34" charset="0"/>
              <a:cs typeface="Calibri" panose="020F0502020204030204" pitchFamily="34" charset="0"/>
            </a:endParaRPr>
          </a:p>
          <a:p>
            <a:pPr algn="ctr"/>
            <a:r>
              <a:rPr lang="en-GB">
                <a:latin typeface="Calibri" panose="020F0502020204030204" pitchFamily="34" charset="0"/>
                <a:cs typeface="Calibri" panose="020F0502020204030204" pitchFamily="34" charset="0"/>
              </a:rPr>
              <a:t>User satisfaction of at least </a:t>
            </a:r>
            <a:r>
              <a:rPr lang="en-GB" b="1">
                <a:latin typeface="Calibri" panose="020F0502020204030204" pitchFamily="34" charset="0"/>
                <a:cs typeface="Calibri" panose="020F0502020204030204" pitchFamily="34" charset="0"/>
              </a:rPr>
              <a:t>90%</a:t>
            </a:r>
          </a:p>
        </p:txBody>
      </p:sp>
      <p:sp>
        <p:nvSpPr>
          <p:cNvPr id="24" name="TextBox 23">
            <a:extLst>
              <a:ext uri="{FF2B5EF4-FFF2-40B4-BE49-F238E27FC236}">
                <a16:creationId xmlns:a16="http://schemas.microsoft.com/office/drawing/2014/main" id="{33F442F0-9FDD-7317-E683-AD8FD3F1722C}"/>
              </a:ext>
            </a:extLst>
          </p:cNvPr>
          <p:cNvSpPr txBox="1"/>
          <p:nvPr/>
        </p:nvSpPr>
        <p:spPr>
          <a:xfrm>
            <a:off x="357982" y="2199736"/>
            <a:ext cx="1882290" cy="991837"/>
          </a:xfrm>
          <a:prstGeom prst="rect">
            <a:avLst/>
          </a:prstGeom>
          <a:noFill/>
        </p:spPr>
        <p:txBody>
          <a:bodyPr wrap="square">
            <a:spAutoFit/>
          </a:bodyPr>
          <a:lstStyle/>
          <a:p>
            <a:pPr algn="ctr"/>
            <a:r>
              <a:rPr lang="en-GB" b="1" dirty="0">
                <a:latin typeface="Calibri" panose="020F0502020204030204" pitchFamily="34" charset="0"/>
                <a:cs typeface="Calibri" panose="020F0502020204030204" pitchFamily="34" charset="0"/>
              </a:rPr>
              <a:t>3,707</a:t>
            </a:r>
          </a:p>
          <a:p>
            <a:pPr algn="ctr"/>
            <a:r>
              <a:rPr lang="en-GB" dirty="0">
                <a:latin typeface="Calibri" panose="020F0502020204030204" pitchFamily="34" charset="0"/>
                <a:cs typeface="Calibri" panose="020F0502020204030204" pitchFamily="34" charset="0"/>
              </a:rPr>
              <a:t>“GW new bin subscription”</a:t>
            </a:r>
          </a:p>
        </p:txBody>
      </p:sp>
      <p:pic>
        <p:nvPicPr>
          <p:cNvPr id="25" name="Graphic 24">
            <a:extLst>
              <a:ext uri="{FF2B5EF4-FFF2-40B4-BE49-F238E27FC236}">
                <a16:creationId xmlns:a16="http://schemas.microsoft.com/office/drawing/2014/main" id="{B7B9EECA-C0EC-84F3-4603-69D94CBDE45F}"/>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79135" y="2282123"/>
            <a:ext cx="622106" cy="718104"/>
          </a:xfrm>
          <a:prstGeom prst="rect">
            <a:avLst/>
          </a:prstGeom>
        </p:spPr>
      </p:pic>
      <p:sp>
        <p:nvSpPr>
          <p:cNvPr id="11" name="TextBox 10">
            <a:extLst>
              <a:ext uri="{FF2B5EF4-FFF2-40B4-BE49-F238E27FC236}">
                <a16:creationId xmlns:a16="http://schemas.microsoft.com/office/drawing/2014/main" id="{FB618ED7-F30F-CC4E-B5E0-62AA526C346C}"/>
              </a:ext>
            </a:extLst>
          </p:cNvPr>
          <p:cNvSpPr txBox="1"/>
          <p:nvPr/>
        </p:nvSpPr>
        <p:spPr>
          <a:xfrm>
            <a:off x="2754696" y="2265858"/>
            <a:ext cx="2455350" cy="859591"/>
          </a:xfrm>
          <a:prstGeom prst="rect">
            <a:avLst/>
          </a:prstGeom>
          <a:noFill/>
        </p:spPr>
        <p:txBody>
          <a:bodyPr wrap="square" rtlCol="0">
            <a:spAutoFit/>
          </a:bodyPr>
          <a:lstStyle/>
          <a:p>
            <a:pPr algn="ctr"/>
            <a:r>
              <a:rPr lang="en-GB" b="1">
                <a:latin typeface="Calibri" panose="020F0502020204030204" pitchFamily="34" charset="0"/>
                <a:cs typeface="Calibri" panose="020F0502020204030204" pitchFamily="34" charset="0"/>
              </a:rPr>
              <a:t>2,970</a:t>
            </a:r>
            <a:r>
              <a:rPr lang="en-GB">
                <a:latin typeface="Calibri" panose="020F0502020204030204" pitchFamily="34" charset="0"/>
                <a:cs typeface="Calibri" panose="020F0502020204030204" pitchFamily="34" charset="0"/>
              </a:rPr>
              <a:t> did not need a bin </a:t>
            </a:r>
            <a:r>
              <a:rPr lang="en-GB" sz="1400">
                <a:latin typeface="Calibri" panose="020F0502020204030204" pitchFamily="34" charset="0"/>
                <a:cs typeface="Calibri" panose="020F0502020204030204" pitchFamily="34" charset="0"/>
              </a:rPr>
              <a:t>(late renewals – existing or new customers)</a:t>
            </a:r>
            <a:endParaRPr lang="en-GB">
              <a:latin typeface="Calibri" panose="020F0502020204030204" pitchFamily="34" charset="0"/>
              <a:cs typeface="Calibri" panose="020F0502020204030204" pitchFamily="34" charset="0"/>
            </a:endParaRPr>
          </a:p>
        </p:txBody>
      </p:sp>
      <p:sp>
        <p:nvSpPr>
          <p:cNvPr id="20" name="Rectangle: Rounded Corners 19">
            <a:extLst>
              <a:ext uri="{FF2B5EF4-FFF2-40B4-BE49-F238E27FC236}">
                <a16:creationId xmlns:a16="http://schemas.microsoft.com/office/drawing/2014/main" id="{24259B67-62CA-A434-1498-D0413C6B8529}"/>
              </a:ext>
              <a:ext uri="{C183D7F6-B498-43B3-948B-1728B52AA6E4}">
                <adec:decorative xmlns:adec="http://schemas.microsoft.com/office/drawing/2017/decorative" val="1"/>
              </a:ext>
            </a:extLst>
          </p:cNvPr>
          <p:cNvSpPr/>
          <p:nvPr/>
        </p:nvSpPr>
        <p:spPr>
          <a:xfrm>
            <a:off x="-211223" y="448393"/>
            <a:ext cx="6379046" cy="2980607"/>
          </a:xfrm>
          <a:prstGeom prst="roundRect">
            <a:avLst/>
          </a:prstGeom>
          <a:solidFill>
            <a:srgbClr val="6F598B">
              <a:alpha val="25000"/>
            </a:srgbClr>
          </a:solidFill>
          <a:ln w="28575">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GB" b="1">
              <a:solidFill>
                <a:schemeClr val="bg1"/>
              </a:solidFill>
              <a:latin typeface="Calibri" panose="020F0502020204030204" pitchFamily="34" charset="0"/>
              <a:cs typeface="Calibri" panose="020F0502020204030204" pitchFamily="34" charset="0"/>
            </a:endParaRPr>
          </a:p>
        </p:txBody>
      </p:sp>
      <p:sp>
        <p:nvSpPr>
          <p:cNvPr id="27" name="Rectangle 31">
            <a:extLst>
              <a:ext uri="{FF2B5EF4-FFF2-40B4-BE49-F238E27FC236}">
                <a16:creationId xmlns:a16="http://schemas.microsoft.com/office/drawing/2014/main" id="{D17F5504-6A5D-C1BF-7733-D10B6DEF6C27}"/>
              </a:ext>
            </a:extLst>
          </p:cNvPr>
          <p:cNvSpPr/>
          <p:nvPr/>
        </p:nvSpPr>
        <p:spPr>
          <a:xfrm>
            <a:off x="214116" y="3653159"/>
            <a:ext cx="3604410" cy="2980607"/>
          </a:xfrm>
          <a:prstGeom prst="flowChartAlternateProcess">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latin typeface="Calibri" panose="020F0502020204030204" pitchFamily="34" charset="0"/>
              <a:cs typeface="Calibri" panose="020F0502020204030204" pitchFamily="34" charset="0"/>
            </a:endParaRPr>
          </a:p>
          <a:p>
            <a:pPr algn="ctr"/>
            <a:r>
              <a:rPr lang="en-GB" sz="1600">
                <a:solidFill>
                  <a:schemeClr val="tx1"/>
                </a:solidFill>
                <a:latin typeface="Calibri" panose="020F0502020204030204" pitchFamily="34" charset="0"/>
                <a:cs typeface="Calibri" panose="020F0502020204030204" pitchFamily="34" charset="0"/>
              </a:rPr>
              <a:t>Manual work by CS to check status of address </a:t>
            </a:r>
          </a:p>
          <a:p>
            <a:pPr algn="ctr"/>
            <a:r>
              <a:rPr lang="en-GB" sz="1600">
                <a:solidFill>
                  <a:schemeClr val="tx1"/>
                </a:solidFill>
                <a:latin typeface="Calibri" panose="020F0502020204030204" pitchFamily="34" charset="0"/>
                <a:cs typeface="Calibri" panose="020F0502020204030204" pitchFamily="34" charset="0"/>
              </a:rPr>
              <a:t>(incl. open worksheets report)</a:t>
            </a:r>
          </a:p>
          <a:p>
            <a:pPr algn="ctr"/>
            <a:endParaRPr lang="en-GB" sz="1600">
              <a:solidFill>
                <a:schemeClr val="tx1"/>
              </a:solidFill>
              <a:latin typeface="Calibri" panose="020F0502020204030204" pitchFamily="34" charset="0"/>
              <a:cs typeface="Calibri" panose="020F0502020204030204" pitchFamily="34" charset="0"/>
            </a:endParaRPr>
          </a:p>
          <a:p>
            <a:pPr algn="ctr"/>
            <a:r>
              <a:rPr lang="en-GB" sz="1600">
                <a:solidFill>
                  <a:schemeClr val="tx1"/>
                </a:solidFill>
                <a:latin typeface="Calibri" panose="020F0502020204030204" pitchFamily="34" charset="0"/>
                <a:cs typeface="Calibri" panose="020F0502020204030204" pitchFamily="34" charset="0"/>
              </a:rPr>
              <a:t>‘Push service on’ if customer ready to go! </a:t>
            </a:r>
          </a:p>
          <a:p>
            <a:pPr algn="ctr"/>
            <a:endParaRPr lang="en-GB" sz="1600">
              <a:solidFill>
                <a:schemeClr val="tx1"/>
              </a:solidFill>
              <a:latin typeface="Calibri" panose="020F0502020204030204" pitchFamily="34" charset="0"/>
              <a:cs typeface="Calibri" panose="020F0502020204030204" pitchFamily="34" charset="0"/>
            </a:endParaRPr>
          </a:p>
          <a:p>
            <a:pPr algn="ctr"/>
            <a:r>
              <a:rPr lang="en-GB" sz="1600">
                <a:solidFill>
                  <a:schemeClr val="tx1"/>
                </a:solidFill>
                <a:latin typeface="Calibri" panose="020F0502020204030204" pitchFamily="34" charset="0"/>
                <a:cs typeface="Calibri" panose="020F0502020204030204" pitchFamily="34" charset="0"/>
              </a:rPr>
              <a:t>No online process for moving within </a:t>
            </a:r>
            <a:r>
              <a:rPr lang="en-GB" sz="1600">
                <a:solidFill>
                  <a:schemeClr val="tx1"/>
                </a:solidFill>
                <a:latin typeface="Calibri" panose="020F0502020204030204" pitchFamily="34" charset="0"/>
                <a:cs typeface="Calibri" panose="020F0502020204030204" pitchFamily="34" charset="0"/>
                <a:sym typeface="Wingdings" panose="05000000000000000000" pitchFamily="2" charset="2"/>
              </a:rPr>
              <a:t> </a:t>
            </a:r>
            <a:r>
              <a:rPr lang="en-GB" sz="1600">
                <a:solidFill>
                  <a:schemeClr val="tx1"/>
                </a:solidFill>
                <a:latin typeface="Calibri" panose="020F0502020204030204" pitchFamily="34" charset="0"/>
                <a:cs typeface="Calibri" panose="020F0502020204030204" pitchFamily="34" charset="0"/>
              </a:rPr>
              <a:t>Outlook reminders to action moves within</a:t>
            </a:r>
          </a:p>
          <a:p>
            <a:pPr algn="ctr"/>
            <a:endParaRPr lang="en-GB">
              <a:solidFill>
                <a:schemeClr val="tx1"/>
              </a:solidFill>
            </a:endParaRPr>
          </a:p>
        </p:txBody>
      </p:sp>
      <p:pic>
        <p:nvPicPr>
          <p:cNvPr id="1026" name="Picture 2" descr="A screenshot of the start page of the join the garden waste recycling service ">
            <a:extLst>
              <a:ext uri="{FF2B5EF4-FFF2-40B4-BE49-F238E27FC236}">
                <a16:creationId xmlns:a16="http://schemas.microsoft.com/office/drawing/2014/main" id="{1C011983-34BD-B60D-014F-B489CA7B1DA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a:stretch/>
        </p:blipFill>
        <p:spPr bwMode="auto">
          <a:xfrm>
            <a:off x="4128477" y="3565088"/>
            <a:ext cx="1967523" cy="30686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B9221D37-C166-4BA5-A953-B644254509EE}"/>
              </a:ext>
            </a:extLst>
          </p:cNvPr>
          <p:cNvSpPr/>
          <p:nvPr/>
        </p:nvSpPr>
        <p:spPr>
          <a:xfrm>
            <a:off x="6682247" y="1629508"/>
            <a:ext cx="5096990" cy="4865077"/>
          </a:xfrm>
          <a:prstGeom prst="roundRect">
            <a:avLst/>
          </a:prstGeom>
          <a:solidFill>
            <a:srgbClr val="FD891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Effective digital services in place already, integrating with these could enhance the customer experience.</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Scope to improve work associated with moving within</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Household vs. Individual subscriptions – how this affects existing and future processes</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Manual processes in place by CS to update customer data (DD related) subject to errors and issues downstream </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b="0" i="0">
                <a:solidFill>
                  <a:srgbClr val="0D0D0D"/>
                </a:solidFill>
                <a:effectLst/>
                <a:latin typeface="Söhne"/>
              </a:rPr>
              <a:t>Lack of functionality to remove personal data from renewal processes results in previous occupants receiving renewals</a:t>
            </a:r>
          </a:p>
          <a:p>
            <a:pPr marL="285750" indent="-285750">
              <a:buFont typeface="Arial" panose="020B0604020202020204" pitchFamily="34" charset="0"/>
              <a:buChar char="•"/>
            </a:pPr>
            <a:endParaRPr lang="en-GB" sz="500" b="0" i="0">
              <a:solidFill>
                <a:srgbClr val="0D0D0D"/>
              </a:solidFill>
              <a:effectLst/>
              <a:latin typeface="Söhne"/>
            </a:endParaRPr>
          </a:p>
          <a:p>
            <a:pPr marL="285750" indent="-285750">
              <a:buFont typeface="Arial" panose="020B0604020202020204" pitchFamily="34" charset="0"/>
              <a:buChar char="•"/>
            </a:pPr>
            <a:r>
              <a:rPr lang="en-GB" sz="1600">
                <a:solidFill>
                  <a:srgbClr val="0D0D0D"/>
                </a:solidFill>
                <a:latin typeface="Söhne"/>
              </a:rPr>
              <a:t>Difficult to quantify this work in relation to change of addresses</a:t>
            </a:r>
            <a:endParaRPr lang="en-GB" sz="1600" b="0" i="0">
              <a:solidFill>
                <a:srgbClr val="0D0D0D"/>
              </a:solidFill>
              <a:effectLst/>
              <a:latin typeface="Söhne"/>
            </a:endParaRPr>
          </a:p>
        </p:txBody>
      </p:sp>
    </p:spTree>
    <p:extLst>
      <p:ext uri="{BB962C8B-B14F-4D97-AF65-F5344CB8AC3E}">
        <p14:creationId xmlns:p14="http://schemas.microsoft.com/office/powerpoint/2010/main" val="4049526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A9F98-0E5D-C724-6CD0-EECEC6E5A1F2}"/>
              </a:ext>
            </a:extLst>
          </p:cNvPr>
          <p:cNvSpPr>
            <a:spLocks noGrp="1"/>
          </p:cNvSpPr>
          <p:nvPr>
            <p:ph type="title"/>
          </p:nvPr>
        </p:nvSpPr>
        <p:spPr>
          <a:xfrm>
            <a:off x="296058" y="244354"/>
            <a:ext cx="5352189" cy="1147053"/>
          </a:xfrm>
        </p:spPr>
        <p:txBody>
          <a:bodyPr>
            <a:normAutofit fontScale="90000"/>
          </a:bodyPr>
          <a:lstStyle/>
          <a:p>
            <a:r>
              <a:rPr lang="en-GB" dirty="0"/>
              <a:t>Waste services – clinical waste</a:t>
            </a:r>
          </a:p>
        </p:txBody>
      </p:sp>
      <p:sp>
        <p:nvSpPr>
          <p:cNvPr id="29" name="Rectangle: Rounded Corners 28">
            <a:extLst>
              <a:ext uri="{FF2B5EF4-FFF2-40B4-BE49-F238E27FC236}">
                <a16:creationId xmlns:a16="http://schemas.microsoft.com/office/drawing/2014/main" id="{9A820D43-F84F-ECEE-0A29-FB8BD0DD3D4E}"/>
              </a:ext>
              <a:ext uri="{C183D7F6-B498-43B3-948B-1728B52AA6E4}">
                <adec:decorative xmlns:adec="http://schemas.microsoft.com/office/drawing/2017/decorative" val="1"/>
              </a:ext>
            </a:extLst>
          </p:cNvPr>
          <p:cNvSpPr/>
          <p:nvPr/>
        </p:nvSpPr>
        <p:spPr>
          <a:xfrm>
            <a:off x="-543151" y="1559059"/>
            <a:ext cx="5044260" cy="2627320"/>
          </a:xfrm>
          <a:prstGeom prst="roundRect">
            <a:avLst/>
          </a:prstGeom>
          <a:solidFill>
            <a:srgbClr val="6F598B"/>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1" name="TextBox 30">
            <a:extLst>
              <a:ext uri="{FF2B5EF4-FFF2-40B4-BE49-F238E27FC236}">
                <a16:creationId xmlns:a16="http://schemas.microsoft.com/office/drawing/2014/main" id="{B3728367-419A-9D2B-40BE-F47B666A1B70}"/>
              </a:ext>
            </a:extLst>
          </p:cNvPr>
          <p:cNvSpPr txBox="1"/>
          <p:nvPr/>
        </p:nvSpPr>
        <p:spPr>
          <a:xfrm>
            <a:off x="292517" y="1918611"/>
            <a:ext cx="3781505" cy="1908215"/>
          </a:xfrm>
          <a:prstGeom prst="rect">
            <a:avLst/>
          </a:prstGeom>
          <a:noFill/>
        </p:spPr>
        <p:txBody>
          <a:bodyPr wrap="square">
            <a:spAutoFit/>
          </a:bodyPr>
          <a:lstStyle/>
          <a:p>
            <a:pPr algn="ctr"/>
            <a:r>
              <a:rPr lang="en-GB" dirty="0">
                <a:solidFill>
                  <a:schemeClr val="bg1"/>
                </a:solidFill>
                <a:latin typeface="Calibri" panose="020F0502020204030204" pitchFamily="34" charset="0"/>
                <a:cs typeface="Calibri" panose="020F0502020204030204" pitchFamily="34" charset="0"/>
              </a:rPr>
              <a:t>Free collection of clinical waste once referred by healthcare professional. </a:t>
            </a:r>
          </a:p>
          <a:p>
            <a:pPr algn="ctr"/>
            <a:endParaRPr lang="en-GB" sz="10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Av. 10 new ‘sign ups’ per week </a:t>
            </a:r>
          </a:p>
          <a:p>
            <a:pPr marL="285750" indent="-285750">
              <a:buFont typeface="Arial" panose="020B0604020202020204" pitchFamily="34" charset="0"/>
              <a:buChar char="•"/>
            </a:pPr>
            <a:r>
              <a:rPr lang="en-GB" dirty="0">
                <a:solidFill>
                  <a:schemeClr val="bg1"/>
                </a:solidFill>
                <a:latin typeface="Calibri" panose="020F0502020204030204" pitchFamily="34" charset="0"/>
                <a:cs typeface="Calibri" panose="020F0502020204030204" pitchFamily="34" charset="0"/>
              </a:rPr>
              <a:t>Approx. 2k Healthcare forms stored electronically in SharePoint</a:t>
            </a:r>
          </a:p>
          <a:p>
            <a:pPr algn="ctr"/>
            <a:endParaRPr lang="en-GB" dirty="0">
              <a:solidFill>
                <a:schemeClr val="bg1"/>
              </a:solidFill>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542C17DC-0B4C-AC61-55F9-C6084F6F05B5}"/>
              </a:ext>
            </a:extLst>
          </p:cNvPr>
          <p:cNvSpPr txBox="1"/>
          <p:nvPr/>
        </p:nvSpPr>
        <p:spPr>
          <a:xfrm>
            <a:off x="5296335" y="562620"/>
            <a:ext cx="3223099" cy="1923604"/>
          </a:xfrm>
          <a:prstGeom prst="rect">
            <a:avLst/>
          </a:prstGeom>
          <a:noFill/>
        </p:spPr>
        <p:txBody>
          <a:bodyPr wrap="square" rtlCol="0">
            <a:spAutoFit/>
          </a:bodyPr>
          <a:lstStyle/>
          <a:p>
            <a:pPr algn="ctr"/>
            <a:r>
              <a:rPr lang="en-GB" b="1" dirty="0">
                <a:latin typeface="Calibri" panose="020F0502020204030204" pitchFamily="34" charset="0"/>
                <a:cs typeface="Calibri" panose="020F0502020204030204" pitchFamily="34" charset="0"/>
              </a:rPr>
              <a:t>Move in </a:t>
            </a:r>
            <a:r>
              <a:rPr lang="en-GB" sz="1600" dirty="0">
                <a:latin typeface="Calibri" panose="020F0502020204030204" pitchFamily="34" charset="0"/>
                <a:cs typeface="Calibri" panose="020F0502020204030204" pitchFamily="34" charset="0"/>
              </a:rPr>
              <a:t>Signpost customer to obtain a Healthcare referral form, from their GP.</a:t>
            </a:r>
          </a:p>
          <a:p>
            <a:pPr algn="ctr"/>
            <a:endParaRPr lang="en-GB" sz="500" dirty="0">
              <a:latin typeface="Calibri" panose="020F0502020204030204" pitchFamily="34" charset="0"/>
              <a:cs typeface="Calibri" panose="020F0502020204030204" pitchFamily="34" charset="0"/>
            </a:endParaRPr>
          </a:p>
          <a:p>
            <a:pPr algn="ctr"/>
            <a:r>
              <a:rPr lang="en-GB" sz="1600" dirty="0">
                <a:latin typeface="Calibri" panose="020F0502020204030204" pitchFamily="34" charset="0"/>
                <a:cs typeface="Calibri" panose="020F0502020204030204" pitchFamily="34" charset="0"/>
              </a:rPr>
              <a:t>Forms are received into a special mailbox and customer database updated </a:t>
            </a:r>
          </a:p>
          <a:p>
            <a:pPr algn="ctr"/>
            <a:endParaRPr lang="en-GB" sz="1600" dirty="0">
              <a:latin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D0130888-C2C1-75DF-B49C-3C8E1FA296F8}"/>
              </a:ext>
            </a:extLst>
          </p:cNvPr>
          <p:cNvSpPr txBox="1"/>
          <p:nvPr/>
        </p:nvSpPr>
        <p:spPr>
          <a:xfrm>
            <a:off x="5354034" y="2393385"/>
            <a:ext cx="3049614" cy="1677382"/>
          </a:xfrm>
          <a:prstGeom prst="rect">
            <a:avLst/>
          </a:prstGeom>
          <a:noFill/>
        </p:spPr>
        <p:txBody>
          <a:bodyPr wrap="square" rtlCol="0">
            <a:spAutoFit/>
          </a:bodyPr>
          <a:lstStyle/>
          <a:p>
            <a:pPr algn="ctr"/>
            <a:r>
              <a:rPr lang="en-GB" b="1" dirty="0">
                <a:latin typeface="Calibri" panose="020F0502020204030204" pitchFamily="34" charset="0"/>
                <a:cs typeface="Calibri" panose="020F0502020204030204" pitchFamily="34" charset="0"/>
              </a:rPr>
              <a:t>Move out/within </a:t>
            </a:r>
            <a:r>
              <a:rPr lang="en-GB" sz="1600" dirty="0">
                <a:latin typeface="Calibri" panose="020F0502020204030204" pitchFamily="34" charset="0"/>
                <a:cs typeface="Calibri" panose="020F0502020204030204" pitchFamily="34" charset="0"/>
              </a:rPr>
              <a:t>No proactive process in place, customer driven.</a:t>
            </a:r>
          </a:p>
          <a:p>
            <a:pPr algn="ctr"/>
            <a:endParaRPr lang="en-GB" sz="500" dirty="0">
              <a:latin typeface="Calibri" panose="020F0502020204030204" pitchFamily="34" charset="0"/>
              <a:cs typeface="Calibri" panose="020F0502020204030204" pitchFamily="34" charset="0"/>
            </a:endParaRPr>
          </a:p>
          <a:p>
            <a:pPr algn="ctr"/>
            <a:r>
              <a:rPr lang="en-GB" sz="1600" b="1" dirty="0">
                <a:latin typeface="Calibri" panose="020F0502020204030204" pitchFamily="34" charset="0"/>
                <a:cs typeface="Calibri" panose="020F0502020204030204" pitchFamily="34" charset="0"/>
              </a:rPr>
              <a:t>Within</a:t>
            </a:r>
            <a:r>
              <a:rPr lang="en-GB" sz="1600" dirty="0">
                <a:latin typeface="Calibri" panose="020F0502020204030204" pitchFamily="34" charset="0"/>
                <a:cs typeface="Calibri" panose="020F0502020204030204" pitchFamily="34" charset="0"/>
              </a:rPr>
              <a:t>: Online capability for customers to change their address – auto update to database.</a:t>
            </a:r>
          </a:p>
          <a:p>
            <a:pPr algn="ctr"/>
            <a:r>
              <a:rPr lang="en-GB" sz="1600" dirty="0">
                <a:latin typeface="Calibri" panose="020F0502020204030204" pitchFamily="34" charset="0"/>
                <a:cs typeface="Calibri" panose="020F0502020204030204" pitchFamily="34" charset="0"/>
              </a:rPr>
              <a:t> </a:t>
            </a:r>
          </a:p>
        </p:txBody>
      </p:sp>
      <p:sp>
        <p:nvSpPr>
          <p:cNvPr id="32" name="TextBox 31">
            <a:extLst>
              <a:ext uri="{FF2B5EF4-FFF2-40B4-BE49-F238E27FC236}">
                <a16:creationId xmlns:a16="http://schemas.microsoft.com/office/drawing/2014/main" id="{3FD07E94-6E09-BE0D-A45B-DE3068EFC21F}"/>
              </a:ext>
            </a:extLst>
          </p:cNvPr>
          <p:cNvSpPr txBox="1"/>
          <p:nvPr/>
        </p:nvSpPr>
        <p:spPr>
          <a:xfrm>
            <a:off x="9045179" y="735754"/>
            <a:ext cx="2352844" cy="1077218"/>
          </a:xfrm>
          <a:prstGeom prst="rect">
            <a:avLst/>
          </a:prstGeom>
          <a:noFill/>
          <a:ln w="28575">
            <a:solidFill>
              <a:schemeClr val="tx1"/>
            </a:solidFill>
            <a:prstDash val="dash"/>
          </a:ln>
        </p:spPr>
        <p:txBody>
          <a:bodyPr wrap="square" rtlCol="0">
            <a:spAutoFit/>
          </a:bodyPr>
          <a:lstStyle/>
          <a:p>
            <a:pPr algn="ctr"/>
            <a:r>
              <a:rPr lang="en-GB" sz="1600" dirty="0">
                <a:latin typeface="Calibri" panose="020F0502020204030204" pitchFamily="34" charset="0"/>
                <a:cs typeface="Calibri" panose="020F0502020204030204" pitchFamily="34" charset="0"/>
              </a:rPr>
              <a:t>Once customers are on the database there is no formal process for removal</a:t>
            </a:r>
            <a:endParaRPr lang="en-GB" sz="1400"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62D9323-24D5-7008-2641-319DD6E86177}"/>
              </a:ext>
            </a:extLst>
          </p:cNvPr>
          <p:cNvSpPr txBox="1"/>
          <p:nvPr/>
        </p:nvSpPr>
        <p:spPr>
          <a:xfrm>
            <a:off x="4074022" y="4555482"/>
            <a:ext cx="2362685" cy="1021556"/>
          </a:xfrm>
          <a:prstGeom prst="roundRect">
            <a:avLst/>
          </a:prstGeom>
          <a:solidFill>
            <a:schemeClr val="tx2"/>
          </a:solidFill>
          <a:ln w="19050">
            <a:solidFill>
              <a:srgbClr val="002060"/>
            </a:solidFill>
          </a:ln>
        </p:spPr>
        <p:txBody>
          <a:bodyPr wrap="square" rtlCol="0">
            <a:spAutoFit/>
          </a:bodyPr>
          <a:lstStyle/>
          <a:p>
            <a:pPr algn="ctr"/>
            <a:r>
              <a:rPr lang="en-GB" dirty="0">
                <a:solidFill>
                  <a:schemeClr val="bg1"/>
                </a:solidFill>
                <a:latin typeface="Calibri" panose="020F0502020204030204" pitchFamily="34" charset="0"/>
                <a:cs typeface="Calibri" panose="020F0502020204030204" pitchFamily="34" charset="0"/>
              </a:rPr>
              <a:t>Ad hoc bookings only, customer requests as and when needed </a:t>
            </a:r>
          </a:p>
        </p:txBody>
      </p:sp>
      <p:sp>
        <p:nvSpPr>
          <p:cNvPr id="3" name="TextBox 2">
            <a:extLst>
              <a:ext uri="{FF2B5EF4-FFF2-40B4-BE49-F238E27FC236}">
                <a16:creationId xmlns:a16="http://schemas.microsoft.com/office/drawing/2014/main" id="{72DB77A1-16B1-7056-2B55-5CE3B0711735}"/>
              </a:ext>
            </a:extLst>
          </p:cNvPr>
          <p:cNvSpPr txBox="1"/>
          <p:nvPr/>
        </p:nvSpPr>
        <p:spPr>
          <a:xfrm>
            <a:off x="4256849" y="5788328"/>
            <a:ext cx="1997030" cy="715089"/>
          </a:xfrm>
          <a:prstGeom prst="roundRect">
            <a:avLst/>
          </a:prstGeom>
          <a:solidFill>
            <a:schemeClr val="tx2"/>
          </a:solidFill>
          <a:ln w="19050"/>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dirty="0">
                <a:solidFill>
                  <a:schemeClr val="bg1"/>
                </a:solidFill>
                <a:latin typeface="Calibri" panose="020F0502020204030204" pitchFamily="34" charset="0"/>
                <a:cs typeface="Calibri" panose="020F0502020204030204" pitchFamily="34" charset="0"/>
              </a:rPr>
              <a:t>Digital uptake of around 40% </a:t>
            </a:r>
          </a:p>
        </p:txBody>
      </p:sp>
      <p:sp>
        <p:nvSpPr>
          <p:cNvPr id="5" name="Rectangle: Rounded Corners 4">
            <a:extLst>
              <a:ext uri="{FF2B5EF4-FFF2-40B4-BE49-F238E27FC236}">
                <a16:creationId xmlns:a16="http://schemas.microsoft.com/office/drawing/2014/main" id="{0198AFC2-92EA-8DD4-A40D-A86F16D00871}"/>
              </a:ext>
            </a:extLst>
          </p:cNvPr>
          <p:cNvSpPr/>
          <p:nvPr/>
        </p:nvSpPr>
        <p:spPr>
          <a:xfrm>
            <a:off x="6559694" y="4383307"/>
            <a:ext cx="5457021" cy="2395753"/>
          </a:xfrm>
          <a:prstGeom prst="roundRect">
            <a:avLst/>
          </a:prstGeom>
          <a:solidFill>
            <a:srgbClr val="FD891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Effective digital services already available for customers – steady increase in usage since go live. </a:t>
            </a:r>
          </a:p>
          <a:p>
            <a:pPr marL="171450" indent="-1714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Integrating with existing processes to improve customer experience. </a:t>
            </a:r>
          </a:p>
          <a:p>
            <a:pPr marL="171450" indent="-1714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Potential to improve data management of customer information – retention and accuracy but implementing a review process.</a:t>
            </a:r>
          </a:p>
        </p:txBody>
      </p:sp>
      <p:sp>
        <p:nvSpPr>
          <p:cNvPr id="33" name="Rectangle 31">
            <a:extLst>
              <a:ext uri="{FF2B5EF4-FFF2-40B4-BE49-F238E27FC236}">
                <a16:creationId xmlns:a16="http://schemas.microsoft.com/office/drawing/2014/main" id="{56C2B942-2797-140B-8475-FCF8558ACDB6}"/>
              </a:ext>
              <a:ext uri="{C183D7F6-B498-43B3-948B-1728B52AA6E4}">
                <adec:decorative xmlns:adec="http://schemas.microsoft.com/office/drawing/2017/decorative" val="1"/>
              </a:ext>
            </a:extLst>
          </p:cNvPr>
          <p:cNvSpPr/>
          <p:nvPr/>
        </p:nvSpPr>
        <p:spPr>
          <a:xfrm>
            <a:off x="5160408" y="178820"/>
            <a:ext cx="6896914" cy="4053211"/>
          </a:xfrm>
          <a:prstGeom prst="flowChartAlternateProcess">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Rectangle 1">
            <a:extLst>
              <a:ext uri="{FF2B5EF4-FFF2-40B4-BE49-F238E27FC236}">
                <a16:creationId xmlns:a16="http://schemas.microsoft.com/office/drawing/2014/main" id="{DD2774EB-D82B-5737-38A2-7A55BD702690}"/>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AAB113A4-2C0B-621C-B9FA-B5CF9AE6BD5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83604" y="4383307"/>
            <a:ext cx="3536148" cy="2223578"/>
          </a:xfrm>
          <a:prstGeom prst="rect">
            <a:avLst/>
          </a:prstGeom>
        </p:spPr>
      </p:pic>
      <p:grpSp>
        <p:nvGrpSpPr>
          <p:cNvPr id="28" name="Group 27">
            <a:extLst>
              <a:ext uri="{FF2B5EF4-FFF2-40B4-BE49-F238E27FC236}">
                <a16:creationId xmlns:a16="http://schemas.microsoft.com/office/drawing/2014/main" id="{B87E4F47-B813-F441-6D29-D8EB81CBA146}"/>
              </a:ext>
              <a:ext uri="{C183D7F6-B498-43B3-948B-1728B52AA6E4}">
                <adec:decorative xmlns:adec="http://schemas.microsoft.com/office/drawing/2017/decorative" val="1"/>
              </a:ext>
            </a:extLst>
          </p:cNvPr>
          <p:cNvGrpSpPr/>
          <p:nvPr/>
        </p:nvGrpSpPr>
        <p:grpSpPr>
          <a:xfrm>
            <a:off x="8543719" y="2429486"/>
            <a:ext cx="3355764" cy="1433936"/>
            <a:chOff x="6591626" y="3316388"/>
            <a:chExt cx="3477580" cy="1386391"/>
          </a:xfrm>
        </p:grpSpPr>
        <p:pic>
          <p:nvPicPr>
            <p:cNvPr id="19" name="Picture 18">
              <a:extLst>
                <a:ext uri="{FF2B5EF4-FFF2-40B4-BE49-F238E27FC236}">
                  <a16:creationId xmlns:a16="http://schemas.microsoft.com/office/drawing/2014/main" id="{8B56E2B9-25ED-9BED-3FC5-27FDDDA8AC53}"/>
                </a:ext>
              </a:extLst>
            </p:cNvPr>
            <p:cNvPicPr>
              <a:picLocks noChangeAspect="1"/>
            </p:cNvPicPr>
            <p:nvPr/>
          </p:nvPicPr>
          <p:blipFill rotWithShape="1">
            <a:blip r:embed="rId4"/>
            <a:srcRect b="69826"/>
            <a:stretch/>
          </p:blipFill>
          <p:spPr>
            <a:xfrm>
              <a:off x="6591626" y="3316388"/>
              <a:ext cx="3477580" cy="857074"/>
            </a:xfrm>
            <a:prstGeom prst="rect">
              <a:avLst/>
            </a:prstGeom>
          </p:spPr>
        </p:pic>
        <p:pic>
          <p:nvPicPr>
            <p:cNvPr id="27" name="Picture 26">
              <a:extLst>
                <a:ext uri="{FF2B5EF4-FFF2-40B4-BE49-F238E27FC236}">
                  <a16:creationId xmlns:a16="http://schemas.microsoft.com/office/drawing/2014/main" id="{B5FB088E-A4C6-632F-8EC6-CDABEA2EA6F4}"/>
                </a:ext>
              </a:extLst>
            </p:cNvPr>
            <p:cNvPicPr>
              <a:picLocks noChangeAspect="1"/>
            </p:cNvPicPr>
            <p:nvPr/>
          </p:nvPicPr>
          <p:blipFill rotWithShape="1">
            <a:blip r:embed="rId4"/>
            <a:srcRect t="69826"/>
            <a:stretch/>
          </p:blipFill>
          <p:spPr>
            <a:xfrm>
              <a:off x="6591626" y="3845705"/>
              <a:ext cx="3477580" cy="857074"/>
            </a:xfrm>
            <a:prstGeom prst="rect">
              <a:avLst/>
            </a:prstGeom>
          </p:spPr>
        </p:pic>
      </p:grpSp>
    </p:spTree>
    <p:extLst>
      <p:ext uri="{BB962C8B-B14F-4D97-AF65-F5344CB8AC3E}">
        <p14:creationId xmlns:p14="http://schemas.microsoft.com/office/powerpoint/2010/main" val="3795870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F4559-4413-98E1-4987-7B79A30214CA}"/>
              </a:ext>
            </a:extLst>
          </p:cNvPr>
          <p:cNvSpPr>
            <a:spLocks noGrp="1"/>
          </p:cNvSpPr>
          <p:nvPr>
            <p:ph type="title"/>
          </p:nvPr>
        </p:nvSpPr>
        <p:spPr>
          <a:xfrm>
            <a:off x="420898" y="-542779"/>
            <a:ext cx="11005601" cy="1656080"/>
          </a:xfrm>
        </p:spPr>
        <p:txBody>
          <a:bodyPr>
            <a:normAutofit/>
          </a:bodyPr>
          <a:lstStyle/>
          <a:p>
            <a:r>
              <a:rPr lang="en-GB" dirty="0"/>
              <a:t>Waste services – assisted collections</a:t>
            </a:r>
          </a:p>
        </p:txBody>
      </p:sp>
      <p:sp>
        <p:nvSpPr>
          <p:cNvPr id="16" name="Rectangle: Rounded Corners 15">
            <a:extLst>
              <a:ext uri="{FF2B5EF4-FFF2-40B4-BE49-F238E27FC236}">
                <a16:creationId xmlns:a16="http://schemas.microsoft.com/office/drawing/2014/main" id="{0FCC37D3-7AC7-B72B-1C58-372B65881223}"/>
              </a:ext>
              <a:ext uri="{C183D7F6-B498-43B3-948B-1728B52AA6E4}">
                <adec:decorative xmlns:adec="http://schemas.microsoft.com/office/drawing/2017/decorative" val="1"/>
              </a:ext>
            </a:extLst>
          </p:cNvPr>
          <p:cNvSpPr/>
          <p:nvPr/>
        </p:nvSpPr>
        <p:spPr>
          <a:xfrm>
            <a:off x="-638834" y="1360967"/>
            <a:ext cx="5831916" cy="2984790"/>
          </a:xfrm>
          <a:prstGeom prst="roundRect">
            <a:avLst/>
          </a:prstGeom>
          <a:solidFill>
            <a:srgbClr val="6F598B"/>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3" name="TextBox 2">
            <a:extLst>
              <a:ext uri="{FF2B5EF4-FFF2-40B4-BE49-F238E27FC236}">
                <a16:creationId xmlns:a16="http://schemas.microsoft.com/office/drawing/2014/main" id="{EFF4225F-C21D-6673-AC24-0AA8F8348387}"/>
              </a:ext>
            </a:extLst>
          </p:cNvPr>
          <p:cNvSpPr txBox="1"/>
          <p:nvPr/>
        </p:nvSpPr>
        <p:spPr>
          <a:xfrm>
            <a:off x="420898" y="1747169"/>
            <a:ext cx="4314333" cy="2062103"/>
          </a:xfrm>
          <a:prstGeom prst="rect">
            <a:avLst/>
          </a:prstGeom>
          <a:noFill/>
        </p:spPr>
        <p:txBody>
          <a:bodyPr wrap="square" rtlCol="0">
            <a:spAutoFit/>
          </a:bodyPr>
          <a:lstStyle/>
          <a:p>
            <a:pPr algn="ctr"/>
            <a:r>
              <a:rPr lang="en-GB" sz="1600" dirty="0">
                <a:solidFill>
                  <a:schemeClr val="bg1"/>
                </a:solidFill>
                <a:latin typeface="Calibri" panose="020F0502020204030204" pitchFamily="34" charset="0"/>
                <a:cs typeface="Calibri" panose="020F0502020204030204" pitchFamily="34" charset="0"/>
              </a:rPr>
              <a:t>Additional service for customers with mobility difficulties, and no support in the property or from neighbours.</a:t>
            </a:r>
          </a:p>
          <a:p>
            <a:pPr algn="ctr"/>
            <a:endParaRPr lang="en-GB" sz="1600" dirty="0">
              <a:solidFill>
                <a:schemeClr val="bg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bg1"/>
                </a:solidFill>
                <a:latin typeface="Calibri" panose="020F0502020204030204" pitchFamily="34" charset="0"/>
                <a:cs typeface="Calibri" panose="020F0502020204030204" pitchFamily="34" charset="0"/>
              </a:rPr>
              <a:t>Service is not actively promoted – discuss as an option when requested </a:t>
            </a:r>
          </a:p>
          <a:p>
            <a:pPr marL="285750" indent="-285750">
              <a:buFont typeface="Arial" panose="020B0604020202020204" pitchFamily="34" charset="0"/>
              <a:buChar char="•"/>
            </a:pPr>
            <a:r>
              <a:rPr lang="en-GB" sz="1600" dirty="0">
                <a:solidFill>
                  <a:schemeClr val="bg1"/>
                </a:solidFill>
                <a:latin typeface="Calibri" panose="020F0502020204030204" pitchFamily="34" charset="0"/>
                <a:cs typeface="Calibri" panose="020F0502020204030204" pitchFamily="34" charset="0"/>
              </a:rPr>
              <a:t>Low need – 631 on the service currently </a:t>
            </a:r>
          </a:p>
          <a:p>
            <a:pPr marL="285750" indent="-285750">
              <a:buFont typeface="Arial" panose="020B0604020202020204" pitchFamily="34" charset="0"/>
              <a:buChar char="•"/>
            </a:pPr>
            <a:r>
              <a:rPr lang="en-GB" sz="1600" dirty="0">
                <a:solidFill>
                  <a:schemeClr val="bg1"/>
                </a:solidFill>
                <a:latin typeface="Calibri" panose="020F0502020204030204" pitchFamily="34" charset="0"/>
                <a:cs typeface="Calibri" panose="020F0502020204030204" pitchFamily="34" charset="0"/>
              </a:rPr>
              <a:t>Cost to us: £10.97 per property, per year </a:t>
            </a:r>
          </a:p>
        </p:txBody>
      </p:sp>
      <p:sp>
        <p:nvSpPr>
          <p:cNvPr id="4" name="Rectangle: Rounded Corners 3">
            <a:extLst>
              <a:ext uri="{FF2B5EF4-FFF2-40B4-BE49-F238E27FC236}">
                <a16:creationId xmlns:a16="http://schemas.microsoft.com/office/drawing/2014/main" id="{C7DBD5BF-E2EE-B496-E873-CD40F3095A72}"/>
              </a:ext>
            </a:extLst>
          </p:cNvPr>
          <p:cNvSpPr/>
          <p:nvPr/>
        </p:nvSpPr>
        <p:spPr>
          <a:xfrm>
            <a:off x="141613" y="4768064"/>
            <a:ext cx="5037229" cy="1787472"/>
          </a:xfrm>
          <a:prstGeom prst="roundRect">
            <a:avLst/>
          </a:prstGeom>
          <a:solidFill>
            <a:srgbClr val="FD891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GB" sz="600"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6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Potential to improve data management of customer information – retention and accuracy</a:t>
            </a:r>
          </a:p>
          <a:p>
            <a:pPr marL="171450" indent="-171450">
              <a:buFont typeface="Arial" panose="020B0604020202020204" pitchFamily="34" charset="0"/>
              <a:buChar char="•"/>
            </a:pPr>
            <a:endParaRPr lang="en-GB" sz="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Remove spend on unnecessary assisted collections</a:t>
            </a:r>
          </a:p>
          <a:p>
            <a:pPr algn="ctr"/>
            <a:endParaRPr lang="en-GB" dirty="0"/>
          </a:p>
        </p:txBody>
      </p:sp>
      <p:sp>
        <p:nvSpPr>
          <p:cNvPr id="17" name="Rectangle 31">
            <a:extLst>
              <a:ext uri="{FF2B5EF4-FFF2-40B4-BE49-F238E27FC236}">
                <a16:creationId xmlns:a16="http://schemas.microsoft.com/office/drawing/2014/main" id="{06F95711-7C68-C1DF-CB01-0A1EEB554732}"/>
              </a:ext>
              <a:ext uri="{C183D7F6-B498-43B3-948B-1728B52AA6E4}">
                <adec:decorative xmlns:adec="http://schemas.microsoft.com/office/drawing/2017/decorative" val="1"/>
              </a:ext>
            </a:extLst>
          </p:cNvPr>
          <p:cNvSpPr/>
          <p:nvPr/>
        </p:nvSpPr>
        <p:spPr>
          <a:xfrm>
            <a:off x="5591908" y="1887415"/>
            <a:ext cx="6224953" cy="4334610"/>
          </a:xfrm>
          <a:prstGeom prst="flowChartAlternateProcess">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TextBox 4">
            <a:extLst>
              <a:ext uri="{FF2B5EF4-FFF2-40B4-BE49-F238E27FC236}">
                <a16:creationId xmlns:a16="http://schemas.microsoft.com/office/drawing/2014/main" id="{1912AA77-A69C-89DB-E481-8CD7D82C9563}"/>
              </a:ext>
            </a:extLst>
          </p:cNvPr>
          <p:cNvSpPr txBox="1"/>
          <p:nvPr/>
        </p:nvSpPr>
        <p:spPr>
          <a:xfrm>
            <a:off x="5923698" y="2138659"/>
            <a:ext cx="2569583" cy="1354217"/>
          </a:xfrm>
          <a:prstGeom prst="rect">
            <a:avLst/>
          </a:prstGeom>
          <a:noFill/>
        </p:spPr>
        <p:txBody>
          <a:bodyPr wrap="square" rtlCol="0">
            <a:spAutoFit/>
          </a:bodyPr>
          <a:lstStyle/>
          <a:p>
            <a:pPr algn="ctr"/>
            <a:r>
              <a:rPr lang="en-GB" b="1">
                <a:latin typeface="Calibri" panose="020F0502020204030204" pitchFamily="34" charset="0"/>
                <a:cs typeface="Calibri" panose="020F0502020204030204" pitchFamily="34" charset="0"/>
              </a:rPr>
              <a:t>Move in </a:t>
            </a:r>
            <a:r>
              <a:rPr lang="en-GB" sz="1600">
                <a:latin typeface="Calibri" panose="020F0502020204030204" pitchFamily="34" charset="0"/>
                <a:cs typeface="Calibri" panose="020F0502020204030204" pitchFamily="34" charset="0"/>
              </a:rPr>
              <a:t>No proactive service, only upon request from customer.</a:t>
            </a:r>
          </a:p>
          <a:p>
            <a:pPr algn="ctr"/>
            <a:r>
              <a:rPr lang="en-GB" sz="1600">
                <a:latin typeface="Calibri" panose="020F0502020204030204" pitchFamily="34" charset="0"/>
                <a:cs typeface="Calibri" panose="020F0502020204030204" pitchFamily="34" charset="0"/>
              </a:rPr>
              <a:t>Do not wish to publicise this service. </a:t>
            </a:r>
          </a:p>
        </p:txBody>
      </p:sp>
      <p:sp>
        <p:nvSpPr>
          <p:cNvPr id="15" name="TextBox 14">
            <a:extLst>
              <a:ext uri="{FF2B5EF4-FFF2-40B4-BE49-F238E27FC236}">
                <a16:creationId xmlns:a16="http://schemas.microsoft.com/office/drawing/2014/main" id="{A3665F61-9311-AD25-E242-3C8E4B13F2C5}"/>
              </a:ext>
            </a:extLst>
          </p:cNvPr>
          <p:cNvSpPr txBox="1"/>
          <p:nvPr/>
        </p:nvSpPr>
        <p:spPr>
          <a:xfrm>
            <a:off x="8823483" y="2027272"/>
            <a:ext cx="2571171" cy="1600438"/>
          </a:xfrm>
          <a:prstGeom prst="rect">
            <a:avLst/>
          </a:prstGeom>
          <a:noFill/>
        </p:spPr>
        <p:txBody>
          <a:bodyPr wrap="square" rtlCol="0">
            <a:spAutoFit/>
          </a:bodyPr>
          <a:lstStyle/>
          <a:p>
            <a:pPr algn="ctr"/>
            <a:r>
              <a:rPr lang="en-GB" b="1">
                <a:latin typeface="Calibri" panose="020F0502020204030204" pitchFamily="34" charset="0"/>
                <a:cs typeface="Calibri" panose="020F0502020204030204" pitchFamily="34" charset="0"/>
              </a:rPr>
              <a:t>Move out/within </a:t>
            </a:r>
            <a:r>
              <a:rPr lang="en-GB" sz="1600">
                <a:latin typeface="Calibri" panose="020F0502020204030204" pitchFamily="34" charset="0"/>
                <a:cs typeface="Calibri" panose="020F0502020204030204" pitchFamily="34" charset="0"/>
              </a:rPr>
              <a:t>No ‘ongoing’ process currently in place to remove/move the assisted collection (except for Tell us Once notifications)</a:t>
            </a:r>
          </a:p>
        </p:txBody>
      </p:sp>
      <p:sp>
        <p:nvSpPr>
          <p:cNvPr id="8" name="TextBox 7">
            <a:extLst>
              <a:ext uri="{FF2B5EF4-FFF2-40B4-BE49-F238E27FC236}">
                <a16:creationId xmlns:a16="http://schemas.microsoft.com/office/drawing/2014/main" id="{3470FA23-3F6A-D5FC-7015-148E6D444B89}"/>
              </a:ext>
            </a:extLst>
          </p:cNvPr>
          <p:cNvSpPr txBox="1"/>
          <p:nvPr/>
        </p:nvSpPr>
        <p:spPr>
          <a:xfrm>
            <a:off x="6233925" y="3957649"/>
            <a:ext cx="2500495" cy="830997"/>
          </a:xfrm>
          <a:prstGeom prst="rect">
            <a:avLst/>
          </a:prstGeom>
          <a:noFill/>
        </p:spPr>
        <p:txBody>
          <a:bodyPr wrap="square" rtlCol="0">
            <a:spAutoFit/>
          </a:bodyPr>
          <a:lstStyle/>
          <a:p>
            <a:pPr algn="ctr"/>
            <a:r>
              <a:rPr lang="en-GB" sz="1600">
                <a:latin typeface="Calibri" panose="020F0502020204030204" pitchFamily="34" charset="0"/>
                <a:cs typeface="Calibri" panose="020F0502020204030204" pitchFamily="34" charset="0"/>
              </a:rPr>
              <a:t>Changes picked up when notified by customers or during review. </a:t>
            </a:r>
          </a:p>
        </p:txBody>
      </p:sp>
      <p:sp>
        <p:nvSpPr>
          <p:cNvPr id="19" name="TextBox 18">
            <a:extLst>
              <a:ext uri="{FF2B5EF4-FFF2-40B4-BE49-F238E27FC236}">
                <a16:creationId xmlns:a16="http://schemas.microsoft.com/office/drawing/2014/main" id="{CD8B5043-6A2D-7D29-758B-7D084EBE542A}"/>
              </a:ext>
            </a:extLst>
          </p:cNvPr>
          <p:cNvSpPr txBox="1"/>
          <p:nvPr/>
        </p:nvSpPr>
        <p:spPr>
          <a:xfrm>
            <a:off x="8396140" y="3957649"/>
            <a:ext cx="2891082" cy="830997"/>
          </a:xfrm>
          <a:prstGeom prst="rect">
            <a:avLst/>
          </a:prstGeom>
          <a:noFill/>
        </p:spPr>
        <p:txBody>
          <a:bodyPr wrap="square">
            <a:spAutoFit/>
          </a:bodyPr>
          <a:lstStyle/>
          <a:p>
            <a:pPr algn="ctr"/>
            <a:r>
              <a:rPr lang="en-GB" sz="1600" b="1">
                <a:latin typeface="Calibri" panose="020F0502020204030204" pitchFamily="34" charset="0"/>
                <a:cs typeface="Calibri" panose="020F0502020204030204" pitchFamily="34" charset="0"/>
              </a:rPr>
              <a:t>Latest review: </a:t>
            </a:r>
          </a:p>
          <a:p>
            <a:pPr algn="ctr"/>
            <a:r>
              <a:rPr lang="en-GB" sz="1600">
                <a:latin typeface="Calibri" panose="020F0502020204030204" pitchFamily="34" charset="0"/>
                <a:cs typeface="Calibri" panose="020F0502020204030204" pitchFamily="34" charset="0"/>
              </a:rPr>
              <a:t>631 on the list</a:t>
            </a:r>
          </a:p>
          <a:p>
            <a:pPr algn="ctr"/>
            <a:r>
              <a:rPr lang="en-GB" sz="1600">
                <a:latin typeface="Calibri" panose="020F0502020204030204" pitchFamily="34" charset="0"/>
                <a:cs typeface="Calibri" panose="020F0502020204030204" pitchFamily="34" charset="0"/>
              </a:rPr>
              <a:t>200 reviewed – 43 removed</a:t>
            </a:r>
          </a:p>
        </p:txBody>
      </p:sp>
      <p:sp>
        <p:nvSpPr>
          <p:cNvPr id="9" name="TextBox 8">
            <a:extLst>
              <a:ext uri="{FF2B5EF4-FFF2-40B4-BE49-F238E27FC236}">
                <a16:creationId xmlns:a16="http://schemas.microsoft.com/office/drawing/2014/main" id="{7961B2A0-B9F2-E23A-950C-91674C735454}"/>
              </a:ext>
            </a:extLst>
          </p:cNvPr>
          <p:cNvSpPr txBox="1"/>
          <p:nvPr/>
        </p:nvSpPr>
        <p:spPr>
          <a:xfrm>
            <a:off x="7910002" y="5267915"/>
            <a:ext cx="2458247" cy="646331"/>
          </a:xfrm>
          <a:prstGeom prst="rect">
            <a:avLst/>
          </a:prstGeom>
          <a:noFill/>
        </p:spPr>
        <p:txBody>
          <a:bodyPr wrap="square" rtlCol="0">
            <a:spAutoFit/>
          </a:bodyPr>
          <a:lstStyle/>
          <a:p>
            <a:pPr algn="ctr"/>
            <a:r>
              <a:rPr lang="en-GB" b="1">
                <a:latin typeface="Calibri" panose="020F0502020204030204" pitchFamily="34" charset="0"/>
                <a:cs typeface="Calibri" panose="020F0502020204030204" pitchFamily="34" charset="0"/>
              </a:rPr>
              <a:t>20% of current users:</a:t>
            </a:r>
          </a:p>
          <a:p>
            <a:pPr algn="ctr"/>
            <a:r>
              <a:rPr lang="en-GB" b="1">
                <a:latin typeface="Calibri" panose="020F0502020204030204" pitchFamily="34" charset="0"/>
                <a:cs typeface="Calibri" panose="020F0502020204030204" pitchFamily="34" charset="0"/>
              </a:rPr>
              <a:t>Over £1,500 each year </a:t>
            </a:r>
            <a:endParaRPr lang="en-GB">
              <a:latin typeface="Calibri" panose="020F0502020204030204" pitchFamily="34" charset="0"/>
              <a:cs typeface="Calibri" panose="020F0502020204030204" pitchFamily="34" charset="0"/>
            </a:endParaRPr>
          </a:p>
        </p:txBody>
      </p:sp>
      <p:sp>
        <p:nvSpPr>
          <p:cNvPr id="10" name="Oval 9">
            <a:extLst>
              <a:ext uri="{FF2B5EF4-FFF2-40B4-BE49-F238E27FC236}">
                <a16:creationId xmlns:a16="http://schemas.microsoft.com/office/drawing/2014/main" id="{8A51E409-C98F-3A1E-8A90-66C021A3FD49}"/>
              </a:ext>
              <a:ext uri="{C183D7F6-B498-43B3-948B-1728B52AA6E4}">
                <adec:decorative xmlns:adec="http://schemas.microsoft.com/office/drawing/2017/decorative" val="1"/>
              </a:ext>
            </a:extLst>
          </p:cNvPr>
          <p:cNvSpPr/>
          <p:nvPr/>
        </p:nvSpPr>
        <p:spPr>
          <a:xfrm>
            <a:off x="7058344" y="5140374"/>
            <a:ext cx="851658" cy="831924"/>
          </a:xfrm>
          <a:prstGeom prst="ellipse">
            <a:avLst/>
          </a:prstGeom>
          <a:solidFill>
            <a:schemeClr val="bg1"/>
          </a:solidFill>
          <a:ln w="28575">
            <a:solidFill>
              <a:srgbClr val="FD89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24">
            <a:extLst>
              <a:ext uri="{FF2B5EF4-FFF2-40B4-BE49-F238E27FC236}">
                <a16:creationId xmlns:a16="http://schemas.microsoft.com/office/drawing/2014/main" id="{59FAC85A-BE77-5405-BFA0-887C7054797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90509" y="5210019"/>
            <a:ext cx="555245" cy="692634"/>
          </a:xfrm>
          <a:prstGeom prst="rect">
            <a:avLst/>
          </a:prstGeom>
        </p:spPr>
      </p:pic>
      <p:sp>
        <p:nvSpPr>
          <p:cNvPr id="20" name="Rectangle: Rounded Corners 19">
            <a:extLst>
              <a:ext uri="{FF2B5EF4-FFF2-40B4-BE49-F238E27FC236}">
                <a16:creationId xmlns:a16="http://schemas.microsoft.com/office/drawing/2014/main" id="{B82DA682-00E3-E357-4C23-C012DCB526E8}"/>
              </a:ext>
              <a:ext uri="{C183D7F6-B498-43B3-948B-1728B52AA6E4}">
                <adec:decorative xmlns:adec="http://schemas.microsoft.com/office/drawing/2017/decorative" val="1"/>
              </a:ext>
            </a:extLst>
          </p:cNvPr>
          <p:cNvSpPr/>
          <p:nvPr/>
        </p:nvSpPr>
        <p:spPr>
          <a:xfrm>
            <a:off x="6255360" y="3844075"/>
            <a:ext cx="4898048" cy="1105786"/>
          </a:xfrm>
          <a:prstGeom prst="roundRect">
            <a:avLst/>
          </a:prstGeom>
          <a:noFill/>
          <a:ln w="28575">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94448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A0B5CA-924E-0317-CA20-670BA1960A31}"/>
              </a:ext>
            </a:extLst>
          </p:cNvPr>
          <p:cNvSpPr txBox="1">
            <a:spLocks noGrp="1"/>
          </p:cNvSpPr>
          <p:nvPr>
            <p:ph type="title" idx="4294967295"/>
          </p:nvPr>
        </p:nvSpPr>
        <p:spPr>
          <a:xfrm>
            <a:off x="403032" y="5430725"/>
            <a:ext cx="10030646"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6000" b="0" i="0" u="none" strike="noStrike" kern="1200" cap="all" spc="300" normalizeH="0" baseline="0" noProof="0" dirty="0">
                <a:ln>
                  <a:noFill/>
                </a:ln>
                <a:solidFill>
                  <a:srgbClr val="FFFFFF"/>
                </a:solidFill>
                <a:effectLst/>
                <a:highlight>
                  <a:srgbClr val="000000"/>
                </a:highlight>
                <a:uLnTx/>
                <a:uFillTx/>
                <a:latin typeface="+mj-lt"/>
                <a:ea typeface="+mj-ea"/>
                <a:cs typeface="+mj-cs"/>
              </a:rPr>
              <a:t>Customer behaviour</a:t>
            </a:r>
            <a:endParaRPr kumimoji="0" lang="en-US" sz="60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sp>
        <p:nvSpPr>
          <p:cNvPr id="7" name="TextBox 6">
            <a:extLst>
              <a:ext uri="{FF2B5EF4-FFF2-40B4-BE49-F238E27FC236}">
                <a16:creationId xmlns:a16="http://schemas.microsoft.com/office/drawing/2014/main" id="{110B5685-BFCC-9A1A-C7B5-370AEB2CB773}"/>
              </a:ext>
              <a:ext uri="{C183D7F6-B498-43B3-948B-1728B52AA6E4}">
                <adec:decorative xmlns:adec="http://schemas.microsoft.com/office/drawing/2017/decorative" val="1"/>
              </a:ext>
            </a:extLst>
          </p:cNvPr>
          <p:cNvSpPr txBox="1"/>
          <p:nvPr/>
        </p:nvSpPr>
        <p:spPr>
          <a:xfrm>
            <a:off x="1181635" y="1775099"/>
            <a:ext cx="4236720" cy="646331"/>
          </a:xfrm>
          <a:prstGeom prst="rect">
            <a:avLst/>
          </a:prstGeom>
          <a:noFill/>
        </p:spPr>
        <p:txBody>
          <a:bodyPr wrap="square" rtlCol="0">
            <a:spAutoFit/>
          </a:bodyPr>
          <a:lstStyle/>
          <a:p>
            <a:pPr algn="ctr"/>
            <a:r>
              <a:rPr lang="en-GB" i="1">
                <a:solidFill>
                  <a:schemeClr val="bg1"/>
                </a:solidFill>
                <a:latin typeface="Calibri" panose="020F0502020204030204" pitchFamily="34" charset="0"/>
                <a:cs typeface="Calibri" panose="020F0502020204030204" pitchFamily="34" charset="0"/>
              </a:rPr>
              <a:t>814 different phone numbers contacted us regarding a CT move</a:t>
            </a:r>
          </a:p>
        </p:txBody>
      </p:sp>
      <p:pic>
        <p:nvPicPr>
          <p:cNvPr id="5" name="Graphic 4">
            <a:extLst>
              <a:ext uri="{FF2B5EF4-FFF2-40B4-BE49-F238E27FC236}">
                <a16:creationId xmlns:a16="http://schemas.microsoft.com/office/drawing/2014/main" id="{7D23AD5A-D1B3-E608-89AC-EA156FB109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967751" y="2406964"/>
            <a:ext cx="622106" cy="668504"/>
          </a:xfrm>
          <a:prstGeom prst="rect">
            <a:avLst/>
          </a:prstGeom>
        </p:spPr>
      </p:pic>
    </p:spTree>
    <p:extLst>
      <p:ext uri="{BB962C8B-B14F-4D97-AF65-F5344CB8AC3E}">
        <p14:creationId xmlns:p14="http://schemas.microsoft.com/office/powerpoint/2010/main" val="19544610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A0B5CA-924E-0317-CA20-670BA1960A31}"/>
              </a:ext>
            </a:extLst>
          </p:cNvPr>
          <p:cNvSpPr txBox="1">
            <a:spLocks noGrp="1"/>
          </p:cNvSpPr>
          <p:nvPr>
            <p:ph type="title" idx="4294967295"/>
          </p:nvPr>
        </p:nvSpPr>
        <p:spPr>
          <a:xfrm>
            <a:off x="216290" y="114008"/>
            <a:ext cx="6408146"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Customer behaviour 1</a:t>
            </a:r>
            <a:endParaRPr kumimoji="0" lang="en-US" sz="36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sp>
        <p:nvSpPr>
          <p:cNvPr id="6" name="Rectangle: Rounded Corners 5">
            <a:extLst>
              <a:ext uri="{FF2B5EF4-FFF2-40B4-BE49-F238E27FC236}">
                <a16:creationId xmlns:a16="http://schemas.microsoft.com/office/drawing/2014/main" id="{E9B999CD-7FA3-4FDD-799E-E020832498A5}"/>
              </a:ext>
              <a:ext uri="{C183D7F6-B498-43B3-948B-1728B52AA6E4}">
                <adec:decorative xmlns:adec="http://schemas.microsoft.com/office/drawing/2017/decorative" val="1"/>
              </a:ext>
            </a:extLst>
          </p:cNvPr>
          <p:cNvSpPr/>
          <p:nvPr/>
        </p:nvSpPr>
        <p:spPr>
          <a:xfrm>
            <a:off x="6283296" y="982143"/>
            <a:ext cx="5183688" cy="5719401"/>
          </a:xfrm>
          <a:prstGeom prst="roundRect">
            <a:avLst/>
          </a:prstGeom>
          <a:noFill/>
          <a:ln w="28575">
            <a:solidFill>
              <a:srgbClr val="002060"/>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latin typeface="Calibri" panose="020F0502020204030204" pitchFamily="34" charset="0"/>
              <a:cs typeface="Calibri" panose="020F0502020204030204" pitchFamily="34" charset="0"/>
            </a:endParaRPr>
          </a:p>
          <a:p>
            <a:pPr algn="ctr"/>
            <a:endParaRPr lang="en-GB" b="1">
              <a:solidFill>
                <a:schemeClr val="bg1"/>
              </a:solidFill>
              <a:latin typeface="Calibri" panose="020F0502020204030204" pitchFamily="34" charset="0"/>
              <a:cs typeface="Calibri" panose="020F0502020204030204" pitchFamily="34" charset="0"/>
            </a:endParaRPr>
          </a:p>
          <a:p>
            <a:pPr algn="ctr"/>
            <a:endParaRPr lang="en-GB" b="1">
              <a:solidFill>
                <a:schemeClr val="bg1"/>
              </a:solidFill>
              <a:latin typeface="Calibri" panose="020F0502020204030204" pitchFamily="34" charset="0"/>
              <a:cs typeface="Calibri" panose="020F0502020204030204" pitchFamily="34" charset="0"/>
            </a:endParaRPr>
          </a:p>
          <a:p>
            <a:pPr algn="ctr"/>
            <a:endParaRPr lang="en-GB" b="1">
              <a:solidFill>
                <a:schemeClr val="bg1"/>
              </a:solidFill>
              <a:latin typeface="Calibri" panose="020F0502020204030204" pitchFamily="34" charset="0"/>
              <a:cs typeface="Calibri" panose="020F0502020204030204" pitchFamily="34" charset="0"/>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p:txBody>
      </p:sp>
      <p:sp>
        <p:nvSpPr>
          <p:cNvPr id="2" name="Rectangle: Rounded Corners 1">
            <a:extLst>
              <a:ext uri="{FF2B5EF4-FFF2-40B4-BE49-F238E27FC236}">
                <a16:creationId xmlns:a16="http://schemas.microsoft.com/office/drawing/2014/main" id="{536C7F44-C88C-CA14-9F52-8B1B2BEF6599}"/>
              </a:ext>
              <a:ext uri="{C183D7F6-B498-43B3-948B-1728B52AA6E4}">
                <adec:decorative xmlns:adec="http://schemas.microsoft.com/office/drawing/2017/decorative" val="1"/>
              </a:ext>
            </a:extLst>
          </p:cNvPr>
          <p:cNvSpPr/>
          <p:nvPr/>
        </p:nvSpPr>
        <p:spPr>
          <a:xfrm>
            <a:off x="774537" y="982144"/>
            <a:ext cx="5183688" cy="5719401"/>
          </a:xfrm>
          <a:prstGeom prst="roundRect">
            <a:avLst/>
          </a:prstGeom>
          <a:noFill/>
          <a:ln w="28575">
            <a:solidFill>
              <a:srgbClr val="002060"/>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solidFill>
                <a:schemeClr val="bg1"/>
              </a:solidFill>
              <a:latin typeface="Calibri" panose="020F0502020204030204" pitchFamily="34" charset="0"/>
              <a:cs typeface="Calibri" panose="020F0502020204030204" pitchFamily="34" charset="0"/>
            </a:endParaRPr>
          </a:p>
          <a:p>
            <a:pPr algn="ctr"/>
            <a:endParaRPr lang="en-GB" b="1">
              <a:solidFill>
                <a:schemeClr val="bg1"/>
              </a:solidFill>
              <a:latin typeface="Calibri" panose="020F0502020204030204" pitchFamily="34" charset="0"/>
              <a:cs typeface="Calibri" panose="020F0502020204030204" pitchFamily="34" charset="0"/>
            </a:endParaRPr>
          </a:p>
          <a:p>
            <a:pPr algn="ctr"/>
            <a:endParaRPr lang="en-GB" b="1">
              <a:solidFill>
                <a:schemeClr val="bg1"/>
              </a:solidFill>
              <a:latin typeface="Calibri" panose="020F0502020204030204" pitchFamily="34" charset="0"/>
              <a:cs typeface="Calibri" panose="020F0502020204030204" pitchFamily="34" charset="0"/>
            </a:endParaRPr>
          </a:p>
          <a:p>
            <a:pPr algn="ctr"/>
            <a:endParaRPr lang="en-GB" b="1">
              <a:solidFill>
                <a:schemeClr val="bg1"/>
              </a:solidFill>
              <a:latin typeface="Calibri" panose="020F0502020204030204" pitchFamily="34" charset="0"/>
              <a:cs typeface="Calibri" panose="020F0502020204030204" pitchFamily="34" charset="0"/>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a:p>
            <a:pPr algn="ctr"/>
            <a:endParaRPr lang="en-GB">
              <a:solidFill>
                <a:schemeClr val="bg1"/>
              </a:solidFill>
            </a:endParaRPr>
          </a:p>
        </p:txBody>
      </p:sp>
      <p:sp>
        <p:nvSpPr>
          <p:cNvPr id="53" name="Rectangle: Rounded Corners 52">
            <a:extLst>
              <a:ext uri="{FF2B5EF4-FFF2-40B4-BE49-F238E27FC236}">
                <a16:creationId xmlns:a16="http://schemas.microsoft.com/office/drawing/2014/main" id="{67944BB9-F16B-C0F5-3405-4AD1E10779E6}"/>
              </a:ext>
              <a:ext uri="{C183D7F6-B498-43B3-948B-1728B52AA6E4}">
                <adec:decorative xmlns:adec="http://schemas.microsoft.com/office/drawing/2017/decorative" val="1"/>
              </a:ext>
            </a:extLst>
          </p:cNvPr>
          <p:cNvSpPr/>
          <p:nvPr/>
        </p:nvSpPr>
        <p:spPr>
          <a:xfrm>
            <a:off x="-460275" y="4305215"/>
            <a:ext cx="2681054" cy="1852108"/>
          </a:xfrm>
          <a:prstGeom prst="roundRect">
            <a:avLst/>
          </a:prstGeom>
          <a:solidFill>
            <a:srgbClr val="6F598B"/>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4" name="TextBox 3">
            <a:extLst>
              <a:ext uri="{FF2B5EF4-FFF2-40B4-BE49-F238E27FC236}">
                <a16:creationId xmlns:a16="http://schemas.microsoft.com/office/drawing/2014/main" id="{76989E8B-3FB8-8943-C7CB-7CAB54827644}"/>
              </a:ext>
            </a:extLst>
          </p:cNvPr>
          <p:cNvSpPr txBox="1"/>
          <p:nvPr/>
        </p:nvSpPr>
        <p:spPr>
          <a:xfrm>
            <a:off x="1523688" y="1231757"/>
            <a:ext cx="3642151" cy="400110"/>
          </a:xfrm>
          <a:prstGeom prst="rect">
            <a:avLst/>
          </a:prstGeom>
          <a:noFill/>
        </p:spPr>
        <p:txBody>
          <a:bodyPr wrap="none" rtlCol="0">
            <a:spAutoFit/>
          </a:bodyPr>
          <a:lstStyle/>
          <a:p>
            <a:r>
              <a:rPr lang="en-GB" sz="2000" b="1">
                <a:latin typeface="Calibri" panose="020F0502020204030204" pitchFamily="34" charset="0"/>
                <a:cs typeface="Calibri" panose="020F0502020204030204" pitchFamily="34" charset="0"/>
              </a:rPr>
              <a:t>Sept – Nov 2023 </a:t>
            </a:r>
            <a:r>
              <a:rPr lang="en-GB" sz="2000" b="1" u="sng">
                <a:latin typeface="Calibri" panose="020F0502020204030204" pitchFamily="34" charset="0"/>
                <a:cs typeface="Calibri" panose="020F0502020204030204" pitchFamily="34" charset="0"/>
              </a:rPr>
              <a:t>phone</a:t>
            </a:r>
            <a:r>
              <a:rPr lang="en-GB" sz="2000" b="1">
                <a:latin typeface="Calibri" panose="020F0502020204030204" pitchFamily="34" charset="0"/>
                <a:cs typeface="Calibri" panose="020F0502020204030204" pitchFamily="34" charset="0"/>
              </a:rPr>
              <a:t> demand </a:t>
            </a:r>
          </a:p>
        </p:txBody>
      </p:sp>
      <p:sp>
        <p:nvSpPr>
          <p:cNvPr id="7" name="TextBox 6">
            <a:extLst>
              <a:ext uri="{FF2B5EF4-FFF2-40B4-BE49-F238E27FC236}">
                <a16:creationId xmlns:a16="http://schemas.microsoft.com/office/drawing/2014/main" id="{110B5685-BFCC-9A1A-C7B5-370AEB2CB773}"/>
              </a:ext>
            </a:extLst>
          </p:cNvPr>
          <p:cNvSpPr txBox="1"/>
          <p:nvPr/>
        </p:nvSpPr>
        <p:spPr>
          <a:xfrm>
            <a:off x="1181635" y="1775099"/>
            <a:ext cx="4236720" cy="646331"/>
          </a:xfrm>
          <a:prstGeom prst="rect">
            <a:avLst/>
          </a:prstGeom>
          <a:noFill/>
        </p:spPr>
        <p:txBody>
          <a:bodyPr wrap="square" rtlCol="0">
            <a:spAutoFit/>
          </a:bodyPr>
          <a:lstStyle/>
          <a:p>
            <a:pPr algn="ctr"/>
            <a:r>
              <a:rPr lang="en-GB" i="1">
                <a:latin typeface="Calibri" panose="020F0502020204030204" pitchFamily="34" charset="0"/>
                <a:cs typeface="Calibri" panose="020F0502020204030204" pitchFamily="34" charset="0"/>
              </a:rPr>
              <a:t>814 different phone numbers contacted us regarding a CT move</a:t>
            </a:r>
          </a:p>
        </p:txBody>
      </p:sp>
      <p:pic>
        <p:nvPicPr>
          <p:cNvPr id="8" name="Graphic 7">
            <a:extLst>
              <a:ext uri="{FF2B5EF4-FFF2-40B4-BE49-F238E27FC236}">
                <a16:creationId xmlns:a16="http://schemas.microsoft.com/office/drawing/2014/main" id="{4F431DCA-1DDC-CD07-8B46-F46036A20915}"/>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2176995" y="2398231"/>
            <a:ext cx="622106" cy="668504"/>
          </a:xfrm>
          <a:prstGeom prst="rect">
            <a:avLst/>
          </a:prstGeom>
        </p:spPr>
      </p:pic>
      <p:sp>
        <p:nvSpPr>
          <p:cNvPr id="14" name="Rectangle: Rounded Corners 13">
            <a:extLst>
              <a:ext uri="{FF2B5EF4-FFF2-40B4-BE49-F238E27FC236}">
                <a16:creationId xmlns:a16="http://schemas.microsoft.com/office/drawing/2014/main" id="{124A191D-0934-FFFE-0775-8D3FD8E5C033}"/>
              </a:ext>
              <a:ext uri="{C183D7F6-B498-43B3-948B-1728B52AA6E4}">
                <adec:decorative xmlns:adec="http://schemas.microsoft.com/office/drawing/2017/decorative" val="1"/>
              </a:ext>
            </a:extLst>
          </p:cNvPr>
          <p:cNvSpPr/>
          <p:nvPr/>
        </p:nvSpPr>
        <p:spPr>
          <a:xfrm>
            <a:off x="1773364" y="3098482"/>
            <a:ext cx="1429370" cy="93895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3" name="TextBox 12">
            <a:extLst>
              <a:ext uri="{FF2B5EF4-FFF2-40B4-BE49-F238E27FC236}">
                <a16:creationId xmlns:a16="http://schemas.microsoft.com/office/drawing/2014/main" id="{AA6697EC-F1DB-91A7-9E55-AEF29011C846}"/>
              </a:ext>
            </a:extLst>
          </p:cNvPr>
          <p:cNvSpPr txBox="1"/>
          <p:nvPr/>
        </p:nvSpPr>
        <p:spPr>
          <a:xfrm>
            <a:off x="1773363" y="3144257"/>
            <a:ext cx="1429370" cy="646331"/>
          </a:xfrm>
          <a:prstGeom prst="rect">
            <a:avLst/>
          </a:prstGeom>
          <a:noFill/>
          <a:ln>
            <a:noFill/>
          </a:ln>
        </p:spPr>
        <p:txBody>
          <a:bodyPr wrap="square">
            <a:spAutoFit/>
          </a:bodyPr>
          <a:lstStyle/>
          <a:p>
            <a:pPr algn="ctr"/>
            <a:r>
              <a:rPr lang="en-GB" b="1" i="1" dirty="0">
                <a:latin typeface="Calibri" panose="020F0502020204030204" pitchFamily="34" charset="0"/>
                <a:cs typeface="Calibri" panose="020F0502020204030204" pitchFamily="34" charset="0"/>
              </a:rPr>
              <a:t>1,104 calls re: CT move</a:t>
            </a:r>
            <a:endParaRPr lang="en-GB" b="1" dirty="0"/>
          </a:p>
        </p:txBody>
      </p:sp>
      <p:sp>
        <p:nvSpPr>
          <p:cNvPr id="15" name="TextBox 14">
            <a:extLst>
              <a:ext uri="{FF2B5EF4-FFF2-40B4-BE49-F238E27FC236}">
                <a16:creationId xmlns:a16="http://schemas.microsoft.com/office/drawing/2014/main" id="{CED25135-64D4-29F6-B0F0-B263DBD6265C}"/>
              </a:ext>
            </a:extLst>
          </p:cNvPr>
          <p:cNvSpPr txBox="1"/>
          <p:nvPr/>
        </p:nvSpPr>
        <p:spPr>
          <a:xfrm>
            <a:off x="1631333" y="3732535"/>
            <a:ext cx="1713431" cy="307777"/>
          </a:xfrm>
          <a:prstGeom prst="rect">
            <a:avLst/>
          </a:prstGeom>
          <a:noFill/>
          <a:ln>
            <a:noFill/>
          </a:ln>
        </p:spPr>
        <p:txBody>
          <a:bodyPr wrap="square" rtlCol="0">
            <a:spAutoFit/>
          </a:bodyPr>
          <a:lstStyle/>
          <a:p>
            <a:pPr algn="ctr"/>
            <a:r>
              <a:rPr lang="en-GB" sz="1400" i="1" dirty="0">
                <a:latin typeface="Calibri" panose="020F0502020204030204" pitchFamily="34" charset="0"/>
                <a:cs typeface="Calibri" panose="020F0502020204030204" pitchFamily="34" charset="0"/>
              </a:rPr>
              <a:t>Av. 1.3 per #</a:t>
            </a:r>
          </a:p>
        </p:txBody>
      </p:sp>
      <p:sp>
        <p:nvSpPr>
          <p:cNvPr id="19" name="Rectangle: Rounded Corners 18">
            <a:extLst>
              <a:ext uri="{FF2B5EF4-FFF2-40B4-BE49-F238E27FC236}">
                <a16:creationId xmlns:a16="http://schemas.microsoft.com/office/drawing/2014/main" id="{9638F229-0905-EA0D-C595-C8F43214200B}"/>
              </a:ext>
              <a:ext uri="{C183D7F6-B498-43B3-948B-1728B52AA6E4}">
                <adec:decorative xmlns:adec="http://schemas.microsoft.com/office/drawing/2017/decorative" val="1"/>
              </a:ext>
            </a:extLst>
          </p:cNvPr>
          <p:cNvSpPr/>
          <p:nvPr/>
        </p:nvSpPr>
        <p:spPr>
          <a:xfrm>
            <a:off x="3564120" y="3098482"/>
            <a:ext cx="1429370" cy="93895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TextBox 19">
            <a:extLst>
              <a:ext uri="{FF2B5EF4-FFF2-40B4-BE49-F238E27FC236}">
                <a16:creationId xmlns:a16="http://schemas.microsoft.com/office/drawing/2014/main" id="{F4609FBD-BF09-2172-2E54-5886D5178DD4}"/>
              </a:ext>
            </a:extLst>
          </p:cNvPr>
          <p:cNvSpPr txBox="1"/>
          <p:nvPr/>
        </p:nvSpPr>
        <p:spPr>
          <a:xfrm>
            <a:off x="3564119" y="3144257"/>
            <a:ext cx="1429370" cy="646331"/>
          </a:xfrm>
          <a:prstGeom prst="rect">
            <a:avLst/>
          </a:prstGeom>
          <a:noFill/>
          <a:ln>
            <a:noFill/>
          </a:ln>
        </p:spPr>
        <p:txBody>
          <a:bodyPr wrap="square">
            <a:spAutoFit/>
          </a:bodyPr>
          <a:lstStyle/>
          <a:p>
            <a:pPr algn="ctr"/>
            <a:r>
              <a:rPr lang="en-GB" b="1" i="1" dirty="0">
                <a:latin typeface="Calibri" panose="020F0502020204030204" pitchFamily="34" charset="0"/>
                <a:cs typeface="Calibri" panose="020F0502020204030204" pitchFamily="34" charset="0"/>
              </a:rPr>
              <a:t>921 other calls</a:t>
            </a:r>
            <a:endParaRPr lang="en-GB" b="1" dirty="0"/>
          </a:p>
        </p:txBody>
      </p:sp>
      <p:sp>
        <p:nvSpPr>
          <p:cNvPr id="21" name="TextBox 20">
            <a:extLst>
              <a:ext uri="{FF2B5EF4-FFF2-40B4-BE49-F238E27FC236}">
                <a16:creationId xmlns:a16="http://schemas.microsoft.com/office/drawing/2014/main" id="{003108B7-2EB0-DBB7-0038-57D7275C24D6}"/>
              </a:ext>
            </a:extLst>
          </p:cNvPr>
          <p:cNvSpPr txBox="1"/>
          <p:nvPr/>
        </p:nvSpPr>
        <p:spPr>
          <a:xfrm>
            <a:off x="3422089" y="3732535"/>
            <a:ext cx="1713431" cy="307777"/>
          </a:xfrm>
          <a:prstGeom prst="rect">
            <a:avLst/>
          </a:prstGeom>
          <a:noFill/>
          <a:ln>
            <a:noFill/>
          </a:ln>
        </p:spPr>
        <p:txBody>
          <a:bodyPr wrap="square" rtlCol="0">
            <a:spAutoFit/>
          </a:bodyPr>
          <a:lstStyle/>
          <a:p>
            <a:pPr algn="ctr"/>
            <a:r>
              <a:rPr lang="en-GB" sz="1400" i="1" dirty="0">
                <a:latin typeface="Calibri" panose="020F0502020204030204" pitchFamily="34" charset="0"/>
                <a:cs typeface="Calibri" panose="020F0502020204030204" pitchFamily="34" charset="0"/>
              </a:rPr>
              <a:t>Av. 2 per #</a:t>
            </a:r>
          </a:p>
        </p:txBody>
      </p:sp>
      <p:pic>
        <p:nvPicPr>
          <p:cNvPr id="25" name="Graphic 24">
            <a:extLst>
              <a:ext uri="{FF2B5EF4-FFF2-40B4-BE49-F238E27FC236}">
                <a16:creationId xmlns:a16="http://schemas.microsoft.com/office/drawing/2014/main" id="{75F1E236-926F-96B0-BE39-85E6A01BB47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79951" y="5696205"/>
            <a:ext cx="687499" cy="687499"/>
          </a:xfrm>
          <a:prstGeom prst="rect">
            <a:avLst/>
          </a:prstGeom>
        </p:spPr>
      </p:pic>
      <p:pic>
        <p:nvPicPr>
          <p:cNvPr id="27" name="Graphic 26">
            <a:extLst>
              <a:ext uri="{FF2B5EF4-FFF2-40B4-BE49-F238E27FC236}">
                <a16:creationId xmlns:a16="http://schemas.microsoft.com/office/drawing/2014/main" id="{38EC6C49-F9CE-142F-1A2A-AE16FE37C1B0}"/>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974694" y="5670863"/>
            <a:ext cx="570445" cy="570445"/>
          </a:xfrm>
          <a:prstGeom prst="rect">
            <a:avLst/>
          </a:prstGeom>
        </p:spPr>
      </p:pic>
      <p:pic>
        <p:nvPicPr>
          <p:cNvPr id="47" name="Graphic 46">
            <a:extLst>
              <a:ext uri="{FF2B5EF4-FFF2-40B4-BE49-F238E27FC236}">
                <a16:creationId xmlns:a16="http://schemas.microsoft.com/office/drawing/2014/main" id="{6CD6F142-9447-681B-6553-7543F1E8340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1116473">
            <a:off x="3802567" y="5847935"/>
            <a:ext cx="670861" cy="670861"/>
          </a:xfrm>
          <a:prstGeom prst="rect">
            <a:avLst/>
          </a:prstGeom>
        </p:spPr>
      </p:pic>
      <p:sp>
        <p:nvSpPr>
          <p:cNvPr id="49" name="TextBox 48">
            <a:extLst>
              <a:ext uri="{FF2B5EF4-FFF2-40B4-BE49-F238E27FC236}">
                <a16:creationId xmlns:a16="http://schemas.microsoft.com/office/drawing/2014/main" id="{689AE745-15FE-D7F2-A4B8-CB3483A32098}"/>
              </a:ext>
            </a:extLst>
          </p:cNvPr>
          <p:cNvSpPr txBox="1"/>
          <p:nvPr/>
        </p:nvSpPr>
        <p:spPr>
          <a:xfrm>
            <a:off x="3166440" y="4080201"/>
            <a:ext cx="2201755" cy="1600438"/>
          </a:xfrm>
          <a:prstGeom prst="rect">
            <a:avLst/>
          </a:prstGeom>
          <a:noFill/>
        </p:spPr>
        <p:txBody>
          <a:bodyPr wrap="square" rtlCol="0">
            <a:spAutoFit/>
          </a:bodyPr>
          <a:lstStyle/>
          <a:p>
            <a:pPr algn="ctr"/>
            <a:r>
              <a:rPr lang="en-GB" sz="1400" i="1" dirty="0">
                <a:latin typeface="Calibri" panose="020F0502020204030204" pitchFamily="34" charset="0"/>
                <a:cs typeface="Calibri" panose="020F0502020204030204" pitchFamily="34" charset="0"/>
              </a:rPr>
              <a:t>47 Bin orders</a:t>
            </a:r>
          </a:p>
          <a:p>
            <a:pPr algn="ctr"/>
            <a:r>
              <a:rPr lang="en-GB" sz="1400" i="1" dirty="0">
                <a:latin typeface="Calibri" panose="020F0502020204030204" pitchFamily="34" charset="0"/>
                <a:cs typeface="Calibri" panose="020F0502020204030204" pitchFamily="34" charset="0"/>
              </a:rPr>
              <a:t>31 Bulky waste contacts</a:t>
            </a:r>
          </a:p>
          <a:p>
            <a:pPr algn="ctr"/>
            <a:r>
              <a:rPr lang="en-GB" sz="1400" i="1" dirty="0">
                <a:latin typeface="Calibri" panose="020F0502020204030204" pitchFamily="34" charset="0"/>
                <a:cs typeface="Calibri" panose="020F0502020204030204" pitchFamily="34" charset="0"/>
              </a:rPr>
              <a:t>21 Garden waste enquiries</a:t>
            </a:r>
          </a:p>
          <a:p>
            <a:pPr algn="ctr"/>
            <a:r>
              <a:rPr lang="en-GB" sz="1400" i="1" dirty="0">
                <a:latin typeface="Calibri" panose="020F0502020204030204" pitchFamily="34" charset="0"/>
                <a:cs typeface="Calibri" panose="020F0502020204030204" pitchFamily="34" charset="0"/>
              </a:rPr>
              <a:t>19 Electoral Registration</a:t>
            </a:r>
          </a:p>
          <a:p>
            <a:pPr algn="ctr"/>
            <a:r>
              <a:rPr lang="en-GB" sz="1400" i="1" dirty="0">
                <a:latin typeface="Calibri" panose="020F0502020204030204" pitchFamily="34" charset="0"/>
                <a:cs typeface="Calibri" panose="020F0502020204030204" pitchFamily="34" charset="0"/>
              </a:rPr>
              <a:t>13 Clinical waste</a:t>
            </a:r>
          </a:p>
          <a:p>
            <a:pPr algn="ctr"/>
            <a:r>
              <a:rPr lang="en-GB" sz="1400" i="1" dirty="0">
                <a:latin typeface="Calibri" panose="020F0502020204030204" pitchFamily="34" charset="0"/>
                <a:cs typeface="Calibri" panose="020F0502020204030204" pitchFamily="34" charset="0"/>
              </a:rPr>
              <a:t>5 Benefit enquiries</a:t>
            </a:r>
          </a:p>
          <a:p>
            <a:pPr algn="ctr"/>
            <a:r>
              <a:rPr lang="en-GB" sz="1400" i="1" dirty="0">
                <a:latin typeface="Calibri" panose="020F0502020204030204" pitchFamily="34" charset="0"/>
                <a:cs typeface="Calibri" panose="020F0502020204030204" pitchFamily="34" charset="0"/>
              </a:rPr>
              <a:t>2 Assisted collection</a:t>
            </a:r>
          </a:p>
        </p:txBody>
      </p:sp>
      <p:sp>
        <p:nvSpPr>
          <p:cNvPr id="52" name="TextBox 51">
            <a:extLst>
              <a:ext uri="{FF2B5EF4-FFF2-40B4-BE49-F238E27FC236}">
                <a16:creationId xmlns:a16="http://schemas.microsoft.com/office/drawing/2014/main" id="{2381D8A9-30F3-913F-E366-4789BD971616}"/>
              </a:ext>
            </a:extLst>
          </p:cNvPr>
          <p:cNvSpPr txBox="1"/>
          <p:nvPr/>
        </p:nvSpPr>
        <p:spPr>
          <a:xfrm>
            <a:off x="259682" y="4607081"/>
            <a:ext cx="1758534" cy="1200329"/>
          </a:xfrm>
          <a:prstGeom prst="rect">
            <a:avLst/>
          </a:prstGeom>
          <a:noFill/>
        </p:spPr>
        <p:txBody>
          <a:bodyPr wrap="square">
            <a:spAutoFit/>
          </a:bodyPr>
          <a:lstStyle/>
          <a:p>
            <a:pPr algn="ctr"/>
            <a:r>
              <a:rPr lang="en-GB" b="1">
                <a:solidFill>
                  <a:schemeClr val="bg1"/>
                </a:solidFill>
                <a:latin typeface="Calibri" panose="020F0502020204030204" pitchFamily="34" charset="0"/>
                <a:cs typeface="Calibri" panose="020F0502020204030204" pitchFamily="34" charset="0"/>
              </a:rPr>
              <a:t>54% of customers contacted more than once</a:t>
            </a:r>
          </a:p>
        </p:txBody>
      </p:sp>
      <p:sp>
        <p:nvSpPr>
          <p:cNvPr id="54" name="TextBox 53">
            <a:extLst>
              <a:ext uri="{FF2B5EF4-FFF2-40B4-BE49-F238E27FC236}">
                <a16:creationId xmlns:a16="http://schemas.microsoft.com/office/drawing/2014/main" id="{DC3CCE05-FC64-1389-385D-CF5B967393DE}"/>
              </a:ext>
            </a:extLst>
          </p:cNvPr>
          <p:cNvSpPr txBox="1"/>
          <p:nvPr/>
        </p:nvSpPr>
        <p:spPr>
          <a:xfrm>
            <a:off x="7093395" y="1212939"/>
            <a:ext cx="3426964" cy="400110"/>
          </a:xfrm>
          <a:prstGeom prst="rect">
            <a:avLst/>
          </a:prstGeom>
          <a:noFill/>
        </p:spPr>
        <p:txBody>
          <a:bodyPr wrap="none" rtlCol="0">
            <a:spAutoFit/>
          </a:bodyPr>
          <a:lstStyle/>
          <a:p>
            <a:r>
              <a:rPr lang="en-GB" sz="2000" b="1">
                <a:latin typeface="Calibri" panose="020F0502020204030204" pitchFamily="34" charset="0"/>
                <a:cs typeface="Calibri" panose="020F0502020204030204" pitchFamily="34" charset="0"/>
              </a:rPr>
              <a:t>Feb – Dec 2023 </a:t>
            </a:r>
            <a:r>
              <a:rPr lang="en-GB" sz="2000" b="1" u="sng">
                <a:latin typeface="Calibri" panose="020F0502020204030204" pitchFamily="34" charset="0"/>
                <a:cs typeface="Calibri" panose="020F0502020204030204" pitchFamily="34" charset="0"/>
              </a:rPr>
              <a:t>email</a:t>
            </a:r>
            <a:r>
              <a:rPr lang="en-GB" sz="2000" b="1">
                <a:latin typeface="Calibri" panose="020F0502020204030204" pitchFamily="34" charset="0"/>
                <a:cs typeface="Calibri" panose="020F0502020204030204" pitchFamily="34" charset="0"/>
              </a:rPr>
              <a:t> demand </a:t>
            </a:r>
          </a:p>
        </p:txBody>
      </p:sp>
      <p:sp>
        <p:nvSpPr>
          <p:cNvPr id="55" name="TextBox 54">
            <a:extLst>
              <a:ext uri="{FF2B5EF4-FFF2-40B4-BE49-F238E27FC236}">
                <a16:creationId xmlns:a16="http://schemas.microsoft.com/office/drawing/2014/main" id="{24F17002-CC32-A8CD-5DBF-790F5F60EB1B}"/>
              </a:ext>
            </a:extLst>
          </p:cNvPr>
          <p:cNvSpPr txBox="1"/>
          <p:nvPr/>
        </p:nvSpPr>
        <p:spPr>
          <a:xfrm>
            <a:off x="6688517" y="1675783"/>
            <a:ext cx="4236720" cy="646331"/>
          </a:xfrm>
          <a:prstGeom prst="rect">
            <a:avLst/>
          </a:prstGeom>
          <a:noFill/>
        </p:spPr>
        <p:txBody>
          <a:bodyPr wrap="square" rtlCol="0">
            <a:spAutoFit/>
          </a:bodyPr>
          <a:lstStyle/>
          <a:p>
            <a:pPr algn="ctr"/>
            <a:r>
              <a:rPr lang="en-GB" i="1">
                <a:latin typeface="Calibri" panose="020F0502020204030204" pitchFamily="34" charset="0"/>
                <a:cs typeface="Calibri" panose="020F0502020204030204" pitchFamily="34" charset="0"/>
              </a:rPr>
              <a:t>918 different email addresses contacted us regarding a CT move</a:t>
            </a:r>
          </a:p>
        </p:txBody>
      </p:sp>
      <p:pic>
        <p:nvPicPr>
          <p:cNvPr id="56" name="Graphic 55">
            <a:extLst>
              <a:ext uri="{FF2B5EF4-FFF2-40B4-BE49-F238E27FC236}">
                <a16:creationId xmlns:a16="http://schemas.microsoft.com/office/drawing/2014/main" id="{3DE3779C-D56E-6AC5-6779-73BEB9FFE5A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7706114" y="2401639"/>
            <a:ext cx="622106" cy="668504"/>
          </a:xfrm>
          <a:prstGeom prst="rect">
            <a:avLst/>
          </a:prstGeom>
        </p:spPr>
      </p:pic>
      <p:pic>
        <p:nvPicPr>
          <p:cNvPr id="57" name="Graphic 56">
            <a:extLst>
              <a:ext uri="{FF2B5EF4-FFF2-40B4-BE49-F238E27FC236}">
                <a16:creationId xmlns:a16="http://schemas.microsoft.com/office/drawing/2014/main" id="{B1633C79-664A-D33C-D9EC-822D93341B8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9483171" y="2389779"/>
            <a:ext cx="622106" cy="668504"/>
          </a:xfrm>
          <a:prstGeom prst="rect">
            <a:avLst/>
          </a:prstGeom>
        </p:spPr>
      </p:pic>
      <p:sp>
        <p:nvSpPr>
          <p:cNvPr id="59" name="Rectangle: Rounded Corners 58">
            <a:extLst>
              <a:ext uri="{FF2B5EF4-FFF2-40B4-BE49-F238E27FC236}">
                <a16:creationId xmlns:a16="http://schemas.microsoft.com/office/drawing/2014/main" id="{254EC143-DB10-4F51-BE2C-6F71DEEB70DE}"/>
              </a:ext>
              <a:ext uri="{C183D7F6-B498-43B3-948B-1728B52AA6E4}">
                <adec:decorative xmlns:adec="http://schemas.microsoft.com/office/drawing/2017/decorative" val="1"/>
              </a:ext>
            </a:extLst>
          </p:cNvPr>
          <p:cNvSpPr/>
          <p:nvPr/>
        </p:nvSpPr>
        <p:spPr>
          <a:xfrm>
            <a:off x="9098733" y="3038056"/>
            <a:ext cx="1429370" cy="93895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4" name="TextBox 63">
            <a:extLst>
              <a:ext uri="{FF2B5EF4-FFF2-40B4-BE49-F238E27FC236}">
                <a16:creationId xmlns:a16="http://schemas.microsoft.com/office/drawing/2014/main" id="{40BFDF83-C88D-B6D3-905F-9678E1282E76}"/>
              </a:ext>
            </a:extLst>
          </p:cNvPr>
          <p:cNvSpPr txBox="1"/>
          <p:nvPr/>
        </p:nvSpPr>
        <p:spPr>
          <a:xfrm>
            <a:off x="7302481" y="3098044"/>
            <a:ext cx="1429370" cy="646331"/>
          </a:xfrm>
          <a:prstGeom prst="rect">
            <a:avLst/>
          </a:prstGeom>
          <a:noFill/>
        </p:spPr>
        <p:txBody>
          <a:bodyPr wrap="square">
            <a:spAutoFit/>
          </a:bodyPr>
          <a:lstStyle/>
          <a:p>
            <a:pPr algn="ctr"/>
            <a:r>
              <a:rPr lang="en-GB" b="1" i="1">
                <a:latin typeface="Calibri" panose="020F0502020204030204" pitchFamily="34" charset="0"/>
                <a:cs typeface="Calibri" panose="020F0502020204030204" pitchFamily="34" charset="0"/>
              </a:rPr>
              <a:t>1,370 other emails</a:t>
            </a:r>
            <a:endParaRPr lang="en-GB" b="1"/>
          </a:p>
        </p:txBody>
      </p:sp>
      <p:sp>
        <p:nvSpPr>
          <p:cNvPr id="65" name="TextBox 64">
            <a:extLst>
              <a:ext uri="{FF2B5EF4-FFF2-40B4-BE49-F238E27FC236}">
                <a16:creationId xmlns:a16="http://schemas.microsoft.com/office/drawing/2014/main" id="{704F9569-13CF-AEED-B519-948D581B9E3E}"/>
              </a:ext>
            </a:extLst>
          </p:cNvPr>
          <p:cNvSpPr txBox="1"/>
          <p:nvPr/>
        </p:nvSpPr>
        <p:spPr>
          <a:xfrm>
            <a:off x="7160451" y="3667468"/>
            <a:ext cx="1713431" cy="307777"/>
          </a:xfrm>
          <a:prstGeom prst="rect">
            <a:avLst/>
          </a:prstGeom>
          <a:noFill/>
        </p:spPr>
        <p:txBody>
          <a:bodyPr wrap="square" rtlCol="0">
            <a:spAutoFit/>
          </a:bodyPr>
          <a:lstStyle/>
          <a:p>
            <a:pPr algn="ctr"/>
            <a:r>
              <a:rPr lang="en-GB" sz="1400" i="1">
                <a:latin typeface="Calibri" panose="020F0502020204030204" pitchFamily="34" charset="0"/>
                <a:cs typeface="Calibri" panose="020F0502020204030204" pitchFamily="34" charset="0"/>
              </a:rPr>
              <a:t>Av. 3 per @</a:t>
            </a:r>
          </a:p>
        </p:txBody>
      </p:sp>
      <p:sp>
        <p:nvSpPr>
          <p:cNvPr id="60" name="TextBox 59">
            <a:extLst>
              <a:ext uri="{FF2B5EF4-FFF2-40B4-BE49-F238E27FC236}">
                <a16:creationId xmlns:a16="http://schemas.microsoft.com/office/drawing/2014/main" id="{65E00BB6-2068-D1AA-C965-50F10CFF9B45}"/>
              </a:ext>
              <a:ext uri="{C183D7F6-B498-43B3-948B-1728B52AA6E4}">
                <adec:decorative xmlns:adec="http://schemas.microsoft.com/office/drawing/2017/decorative" val="0"/>
              </a:ext>
            </a:extLst>
          </p:cNvPr>
          <p:cNvSpPr txBox="1"/>
          <p:nvPr/>
        </p:nvSpPr>
        <p:spPr>
          <a:xfrm>
            <a:off x="9098732" y="3083831"/>
            <a:ext cx="1429370" cy="646331"/>
          </a:xfrm>
          <a:prstGeom prst="rect">
            <a:avLst/>
          </a:prstGeom>
          <a:noFill/>
          <a:ln>
            <a:noFill/>
          </a:ln>
        </p:spPr>
        <p:txBody>
          <a:bodyPr wrap="square">
            <a:spAutoFit/>
          </a:bodyPr>
          <a:lstStyle/>
          <a:p>
            <a:pPr algn="ctr"/>
            <a:r>
              <a:rPr lang="en-GB" b="1" i="1" dirty="0">
                <a:latin typeface="Calibri" panose="020F0502020204030204" pitchFamily="34" charset="0"/>
                <a:cs typeface="Calibri" panose="020F0502020204030204" pitchFamily="34" charset="0"/>
              </a:rPr>
              <a:t>1,489 emails re: CT move</a:t>
            </a:r>
            <a:endParaRPr lang="en-GB" b="1" dirty="0"/>
          </a:p>
        </p:txBody>
      </p:sp>
      <p:sp>
        <p:nvSpPr>
          <p:cNvPr id="61" name="TextBox 60">
            <a:extLst>
              <a:ext uri="{FF2B5EF4-FFF2-40B4-BE49-F238E27FC236}">
                <a16:creationId xmlns:a16="http://schemas.microsoft.com/office/drawing/2014/main" id="{A93BAF33-0024-0939-69F4-82D83BC7F7CC}"/>
              </a:ext>
              <a:ext uri="{C183D7F6-B498-43B3-948B-1728B52AA6E4}">
                <adec:decorative xmlns:adec="http://schemas.microsoft.com/office/drawing/2017/decorative" val="0"/>
              </a:ext>
            </a:extLst>
          </p:cNvPr>
          <p:cNvSpPr txBox="1"/>
          <p:nvPr/>
        </p:nvSpPr>
        <p:spPr>
          <a:xfrm>
            <a:off x="8956702" y="3662682"/>
            <a:ext cx="1713431" cy="307777"/>
          </a:xfrm>
          <a:prstGeom prst="rect">
            <a:avLst/>
          </a:prstGeom>
          <a:noFill/>
          <a:ln>
            <a:noFill/>
          </a:ln>
        </p:spPr>
        <p:txBody>
          <a:bodyPr wrap="square" rtlCol="0">
            <a:spAutoFit/>
          </a:bodyPr>
          <a:lstStyle/>
          <a:p>
            <a:pPr algn="ctr"/>
            <a:r>
              <a:rPr lang="en-GB" sz="1400" i="1" dirty="0">
                <a:latin typeface="Calibri" panose="020F0502020204030204" pitchFamily="34" charset="0"/>
                <a:cs typeface="Calibri" panose="020F0502020204030204" pitchFamily="34" charset="0"/>
              </a:rPr>
              <a:t>Av. 1.6 per @</a:t>
            </a:r>
          </a:p>
        </p:txBody>
      </p:sp>
      <p:sp>
        <p:nvSpPr>
          <p:cNvPr id="63" name="Rectangle: Rounded Corners 62">
            <a:extLst>
              <a:ext uri="{FF2B5EF4-FFF2-40B4-BE49-F238E27FC236}">
                <a16:creationId xmlns:a16="http://schemas.microsoft.com/office/drawing/2014/main" id="{04DED24D-B749-7225-D675-A672F7DCA185}"/>
              </a:ext>
              <a:ext uri="{C183D7F6-B498-43B3-948B-1728B52AA6E4}">
                <adec:decorative xmlns:adec="http://schemas.microsoft.com/office/drawing/2017/decorative" val="1"/>
              </a:ext>
            </a:extLst>
          </p:cNvPr>
          <p:cNvSpPr/>
          <p:nvPr/>
        </p:nvSpPr>
        <p:spPr>
          <a:xfrm>
            <a:off x="7302482" y="3052269"/>
            <a:ext cx="1429370" cy="938952"/>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67" name="Rectangle: Rounded Corners 66">
            <a:extLst>
              <a:ext uri="{FF2B5EF4-FFF2-40B4-BE49-F238E27FC236}">
                <a16:creationId xmlns:a16="http://schemas.microsoft.com/office/drawing/2014/main" id="{9C60B312-5FA6-9CC7-01CE-A9DEB5307D6B}"/>
              </a:ext>
              <a:ext uri="{C183D7F6-B498-43B3-948B-1728B52AA6E4}">
                <adec:decorative xmlns:adec="http://schemas.microsoft.com/office/drawing/2017/decorative" val="1"/>
              </a:ext>
            </a:extLst>
          </p:cNvPr>
          <p:cNvSpPr/>
          <p:nvPr/>
        </p:nvSpPr>
        <p:spPr>
          <a:xfrm>
            <a:off x="10128476" y="4301775"/>
            <a:ext cx="2681054" cy="1852108"/>
          </a:xfrm>
          <a:prstGeom prst="roundRect">
            <a:avLst/>
          </a:prstGeom>
          <a:solidFill>
            <a:srgbClr val="6F598B"/>
          </a:solidFill>
          <a:ln w="28575">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9" name="TextBox 68">
            <a:extLst>
              <a:ext uri="{FF2B5EF4-FFF2-40B4-BE49-F238E27FC236}">
                <a16:creationId xmlns:a16="http://schemas.microsoft.com/office/drawing/2014/main" id="{59E6A4D2-C222-4E2C-F472-AFF9284AF4A4}"/>
              </a:ext>
            </a:extLst>
          </p:cNvPr>
          <p:cNvSpPr txBox="1"/>
          <p:nvPr/>
        </p:nvSpPr>
        <p:spPr>
          <a:xfrm>
            <a:off x="6233777" y="3967521"/>
            <a:ext cx="3520109" cy="954107"/>
          </a:xfrm>
          <a:prstGeom prst="rect">
            <a:avLst/>
          </a:prstGeom>
          <a:noFill/>
        </p:spPr>
        <p:txBody>
          <a:bodyPr wrap="square" rtlCol="0">
            <a:spAutoFit/>
          </a:bodyPr>
          <a:lstStyle/>
          <a:p>
            <a:pPr algn="ctr"/>
            <a:r>
              <a:rPr lang="en-GB" sz="1400" i="1">
                <a:latin typeface="Calibri" panose="020F0502020204030204" pitchFamily="34" charset="0"/>
                <a:cs typeface="Calibri" panose="020F0502020204030204" pitchFamily="34" charset="0"/>
              </a:rPr>
              <a:t>3 waste enquiries</a:t>
            </a:r>
          </a:p>
          <a:p>
            <a:pPr algn="ctr"/>
            <a:r>
              <a:rPr lang="en-GB" sz="1400" i="1">
                <a:latin typeface="Calibri" panose="020F0502020204030204" pitchFamily="34" charset="0"/>
                <a:cs typeface="Calibri" panose="020F0502020204030204" pitchFamily="34" charset="0"/>
              </a:rPr>
              <a:t>4 Benefit enquiries</a:t>
            </a:r>
          </a:p>
          <a:p>
            <a:pPr algn="ctr"/>
            <a:r>
              <a:rPr lang="en-GB" sz="1400" i="1">
                <a:latin typeface="Calibri" panose="020F0502020204030204" pitchFamily="34" charset="0"/>
                <a:cs typeface="Calibri" panose="020F0502020204030204" pitchFamily="34" charset="0"/>
              </a:rPr>
              <a:t>*Already aware, other CT related enquiries, request more info)*</a:t>
            </a:r>
          </a:p>
        </p:txBody>
      </p:sp>
      <p:sp>
        <p:nvSpPr>
          <p:cNvPr id="70" name="TextBox 69">
            <a:extLst>
              <a:ext uri="{FF2B5EF4-FFF2-40B4-BE49-F238E27FC236}">
                <a16:creationId xmlns:a16="http://schemas.microsoft.com/office/drawing/2014/main" id="{2062849C-B7CC-9198-31CD-A79147531216}"/>
              </a:ext>
            </a:extLst>
          </p:cNvPr>
          <p:cNvSpPr txBox="1"/>
          <p:nvPr/>
        </p:nvSpPr>
        <p:spPr>
          <a:xfrm>
            <a:off x="6850943" y="5035100"/>
            <a:ext cx="2747832" cy="1369606"/>
          </a:xfrm>
          <a:prstGeom prst="rect">
            <a:avLst/>
          </a:prstGeom>
          <a:noFill/>
          <a:ln w="28575">
            <a:solidFill>
              <a:srgbClr val="002060"/>
            </a:solidFill>
            <a:prstDash val="dash"/>
          </a:ln>
        </p:spPr>
        <p:txBody>
          <a:bodyPr wrap="square" rtlCol="0">
            <a:spAutoFit/>
          </a:bodyPr>
          <a:lstStyle/>
          <a:p>
            <a:pPr algn="ctr"/>
            <a:r>
              <a:rPr lang="en-GB" sz="1600" b="1" i="1">
                <a:latin typeface="Calibri" panose="020F0502020204030204" pitchFamily="34" charset="0"/>
                <a:cs typeface="Calibri" panose="020F0502020204030204" pitchFamily="34" charset="0"/>
              </a:rPr>
              <a:t>26% of emails </a:t>
            </a:r>
            <a:endParaRPr lang="en-GB" sz="300" b="1" i="1">
              <a:latin typeface="Calibri" panose="020F0502020204030204" pitchFamily="34" charset="0"/>
              <a:cs typeface="Calibri" panose="020F0502020204030204" pitchFamily="34" charset="0"/>
            </a:endParaRPr>
          </a:p>
          <a:p>
            <a:pPr algn="ctr"/>
            <a:r>
              <a:rPr lang="en-GB" sz="1600" b="1" i="1">
                <a:latin typeface="Calibri" panose="020F0502020204030204" pitchFamily="34" charset="0"/>
                <a:cs typeface="Calibri" panose="020F0502020204030204" pitchFamily="34" charset="0"/>
              </a:rPr>
              <a:t>received from </a:t>
            </a:r>
          </a:p>
          <a:p>
            <a:pPr algn="ctr"/>
            <a:r>
              <a:rPr lang="en-GB" sz="1600" b="1" i="1">
                <a:latin typeface="Calibri" panose="020F0502020204030204" pitchFamily="34" charset="0"/>
                <a:cs typeface="Calibri" panose="020F0502020204030204" pitchFamily="34" charset="0"/>
              </a:rPr>
              <a:t>5 companies </a:t>
            </a:r>
            <a:r>
              <a:rPr lang="en-GB" sz="1600" i="1">
                <a:latin typeface="Calibri" panose="020F0502020204030204" pitchFamily="34" charset="0"/>
                <a:cs typeface="Calibri" panose="020F0502020204030204" pitchFamily="34" charset="0"/>
              </a:rPr>
              <a:t>(1,410) </a:t>
            </a:r>
          </a:p>
          <a:p>
            <a:pPr algn="ctr"/>
            <a:endParaRPr lang="en-GB" sz="500" b="1" i="1">
              <a:latin typeface="Calibri" panose="020F0502020204030204" pitchFamily="34" charset="0"/>
              <a:cs typeface="Calibri" panose="020F0502020204030204" pitchFamily="34" charset="0"/>
            </a:endParaRPr>
          </a:p>
          <a:p>
            <a:pPr algn="ctr"/>
            <a:r>
              <a:rPr lang="en-GB" sz="1400" i="1">
                <a:latin typeface="Calibri" panose="020F0502020204030204" pitchFamily="34" charset="0"/>
                <a:cs typeface="Calibri" panose="020F0502020204030204" pitchFamily="34" charset="0"/>
              </a:rPr>
              <a:t>(SSE, Good lord, I am moving, Tenant shop, help the move)</a:t>
            </a:r>
          </a:p>
        </p:txBody>
      </p:sp>
      <p:sp>
        <p:nvSpPr>
          <p:cNvPr id="68" name="TextBox 67">
            <a:extLst>
              <a:ext uri="{FF2B5EF4-FFF2-40B4-BE49-F238E27FC236}">
                <a16:creationId xmlns:a16="http://schemas.microsoft.com/office/drawing/2014/main" id="{30AE0553-4606-39ED-3289-EA462ABDE8BD}"/>
              </a:ext>
            </a:extLst>
          </p:cNvPr>
          <p:cNvSpPr txBox="1"/>
          <p:nvPr/>
        </p:nvSpPr>
        <p:spPr>
          <a:xfrm>
            <a:off x="10177409" y="4600119"/>
            <a:ext cx="1758534" cy="1200329"/>
          </a:xfrm>
          <a:prstGeom prst="rect">
            <a:avLst/>
          </a:prstGeom>
          <a:noFill/>
        </p:spPr>
        <p:txBody>
          <a:bodyPr wrap="square">
            <a:spAutoFit/>
          </a:bodyPr>
          <a:lstStyle/>
          <a:p>
            <a:pPr algn="ctr"/>
            <a:r>
              <a:rPr lang="en-GB" b="1">
                <a:solidFill>
                  <a:schemeClr val="bg1"/>
                </a:solidFill>
                <a:latin typeface="Calibri" panose="020F0502020204030204" pitchFamily="34" charset="0"/>
                <a:cs typeface="Calibri" panose="020F0502020204030204" pitchFamily="34" charset="0"/>
              </a:rPr>
              <a:t>75% of customers contacted more than once</a:t>
            </a:r>
          </a:p>
        </p:txBody>
      </p:sp>
      <p:pic>
        <p:nvPicPr>
          <p:cNvPr id="5" name="Graphic 4">
            <a:extLst>
              <a:ext uri="{FF2B5EF4-FFF2-40B4-BE49-F238E27FC236}">
                <a16:creationId xmlns:a16="http://schemas.microsoft.com/office/drawing/2014/main" id="{7D23AD5A-D1B3-E608-89AC-EA156FB109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967751" y="2406964"/>
            <a:ext cx="622106" cy="668504"/>
          </a:xfrm>
          <a:prstGeom prst="rect">
            <a:avLst/>
          </a:prstGeom>
        </p:spPr>
      </p:pic>
    </p:spTree>
    <p:extLst>
      <p:ext uri="{BB962C8B-B14F-4D97-AF65-F5344CB8AC3E}">
        <p14:creationId xmlns:p14="http://schemas.microsoft.com/office/powerpoint/2010/main" val="1579570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A0B5CA-924E-0317-CA20-670BA1960A31}"/>
              </a:ext>
            </a:extLst>
          </p:cNvPr>
          <p:cNvSpPr txBox="1">
            <a:spLocks noGrp="1"/>
          </p:cNvSpPr>
          <p:nvPr>
            <p:ph type="title" idx="4294967295"/>
          </p:nvPr>
        </p:nvSpPr>
        <p:spPr>
          <a:xfrm>
            <a:off x="222420" y="5978519"/>
            <a:ext cx="6320884"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Customer behaviour 2</a:t>
            </a:r>
            <a:endParaRPr kumimoji="0" lang="en-US" sz="36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pic>
        <p:nvPicPr>
          <p:cNvPr id="46" name="Picture 45" descr="A journey map showing several phone calls from 11 October to 31 October involving: too early to process, ct move processed, register on ER, and set up DD">
            <a:extLst>
              <a:ext uri="{FF2B5EF4-FFF2-40B4-BE49-F238E27FC236}">
                <a16:creationId xmlns:a16="http://schemas.microsoft.com/office/drawing/2014/main" id="{7132894E-28A5-6823-A7E6-F7CED45F8B0A}"/>
              </a:ext>
            </a:extLst>
          </p:cNvPr>
          <p:cNvPicPr>
            <a:picLocks noChangeAspect="1"/>
          </p:cNvPicPr>
          <p:nvPr/>
        </p:nvPicPr>
        <p:blipFill>
          <a:blip r:embed="rId2"/>
          <a:stretch>
            <a:fillRect/>
          </a:stretch>
        </p:blipFill>
        <p:spPr>
          <a:xfrm>
            <a:off x="500994" y="2705677"/>
            <a:ext cx="7805154" cy="1446645"/>
          </a:xfrm>
          <a:prstGeom prst="rect">
            <a:avLst/>
          </a:prstGeom>
        </p:spPr>
      </p:pic>
      <p:pic>
        <p:nvPicPr>
          <p:cNvPr id="48" name="Picture 47" descr="A journey map showing several phone calls from 21 September to 9 October involving: too early to process,more info needed, ct move processed, banace/arrears advice and payment taken. After 18 days, no electoral register was found">
            <a:extLst>
              <a:ext uri="{FF2B5EF4-FFF2-40B4-BE49-F238E27FC236}">
                <a16:creationId xmlns:a16="http://schemas.microsoft.com/office/drawing/2014/main" id="{507A9315-7BCF-53D5-A1F2-B40CC3E8DAF1}"/>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597098" y="4314266"/>
            <a:ext cx="7672526" cy="1446646"/>
          </a:xfrm>
          <a:prstGeom prst="rect">
            <a:avLst/>
          </a:prstGeom>
        </p:spPr>
      </p:pic>
      <p:pic>
        <p:nvPicPr>
          <p:cNvPr id="7" name="Picture 6" descr="A journey map showing several phone calls and online interactions from 2 October to 6 February involving: ct move processes, dd set up online, copy bill requested, previous resident removed from ER, bin order and added to ER. There were 127 days between the move processed and being added to ER. ">
            <a:extLst>
              <a:ext uri="{FF2B5EF4-FFF2-40B4-BE49-F238E27FC236}">
                <a16:creationId xmlns:a16="http://schemas.microsoft.com/office/drawing/2014/main" id="{2DB5F263-4D01-D97F-2D01-D581324CFC35}"/>
              </a:ext>
            </a:extLst>
          </p:cNvPr>
          <p:cNvPicPr>
            <a:picLocks noChangeAspect="1"/>
          </p:cNvPicPr>
          <p:nvPr/>
        </p:nvPicPr>
        <p:blipFill>
          <a:blip r:embed="rId4"/>
          <a:stretch>
            <a:fillRect/>
          </a:stretch>
        </p:blipFill>
        <p:spPr>
          <a:xfrm>
            <a:off x="326792" y="167845"/>
            <a:ext cx="7463860" cy="2537832"/>
          </a:xfrm>
          <a:prstGeom prst="rect">
            <a:avLst/>
          </a:prstGeom>
        </p:spPr>
      </p:pic>
      <p:sp>
        <p:nvSpPr>
          <p:cNvPr id="2" name="Rectangle: Rounded Corners 1">
            <a:extLst>
              <a:ext uri="{FF2B5EF4-FFF2-40B4-BE49-F238E27FC236}">
                <a16:creationId xmlns:a16="http://schemas.microsoft.com/office/drawing/2014/main" id="{9A1D6936-E90F-09D7-C39B-A9FE7D397439}"/>
              </a:ext>
            </a:extLst>
          </p:cNvPr>
          <p:cNvSpPr/>
          <p:nvPr/>
        </p:nvSpPr>
        <p:spPr>
          <a:xfrm>
            <a:off x="8418377" y="521889"/>
            <a:ext cx="3513737" cy="5151829"/>
          </a:xfrm>
          <a:prstGeom prst="roundRect">
            <a:avLst/>
          </a:prstGeom>
          <a:solidFill>
            <a:srgbClr val="FD891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Customers are often contacting us multiple times to resolve matters arising from their move. </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b="0" i="0">
                <a:solidFill>
                  <a:srgbClr val="0D0D0D"/>
                </a:solidFill>
                <a:effectLst/>
                <a:latin typeface="Söhne"/>
              </a:rPr>
              <a:t>Many of the services that customers are contacting us about can be resolved by Customer Services or via a digital service</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b="0" i="0">
                <a:solidFill>
                  <a:srgbClr val="0D0D0D"/>
                </a:solidFill>
                <a:effectLst/>
                <a:latin typeface="Söhne"/>
              </a:rPr>
              <a:t>Customers tend to address council tax matters first, before other issues like Electoral Registration (ER) or bin orders.</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Internal processes don’t always meet user needs – customers may be unknowingly removed from ER following CT weekly report and are required to re-register.</a:t>
            </a:r>
          </a:p>
        </p:txBody>
      </p:sp>
    </p:spTree>
    <p:extLst>
      <p:ext uri="{BB962C8B-B14F-4D97-AF65-F5344CB8AC3E}">
        <p14:creationId xmlns:p14="http://schemas.microsoft.com/office/powerpoint/2010/main" val="2338487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3F46B16-DC36-EE67-4E76-1D612D7AC1F0}"/>
              </a:ext>
            </a:extLst>
          </p:cNvPr>
          <p:cNvSpPr txBox="1">
            <a:spLocks noGrp="1"/>
          </p:cNvSpPr>
          <p:nvPr>
            <p:ph type="title" idx="4294967295"/>
          </p:nvPr>
        </p:nvSpPr>
        <p:spPr>
          <a:xfrm>
            <a:off x="241274" y="633521"/>
            <a:ext cx="6067006"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User research 1</a:t>
            </a:r>
            <a:endParaRPr kumimoji="0" lang="en-US" sz="36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sp>
        <p:nvSpPr>
          <p:cNvPr id="9" name="Rectangle: Rounded Corners 8">
            <a:extLst>
              <a:ext uri="{FF2B5EF4-FFF2-40B4-BE49-F238E27FC236}">
                <a16:creationId xmlns:a16="http://schemas.microsoft.com/office/drawing/2014/main" id="{9DF0AED5-8A71-528E-8FCB-636BCB5E6B54}"/>
              </a:ext>
            </a:extLst>
          </p:cNvPr>
          <p:cNvSpPr/>
          <p:nvPr/>
        </p:nvSpPr>
        <p:spPr>
          <a:xfrm>
            <a:off x="533645" y="1600675"/>
            <a:ext cx="6485642" cy="4513384"/>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800" b="1" i="1">
              <a:solidFill>
                <a:schemeClr val="tx1"/>
              </a:solidFill>
              <a:latin typeface="Calibri" panose="020F0502020204030204" pitchFamily="34" charset="0"/>
              <a:cs typeface="Calibri" panose="020F0502020204030204" pitchFamily="34" charset="0"/>
            </a:endParaRPr>
          </a:p>
          <a:p>
            <a:pPr algn="ctr"/>
            <a:r>
              <a:rPr lang="en-GB" sz="1800" b="1" i="1">
                <a:solidFill>
                  <a:schemeClr val="tx1"/>
                </a:solidFill>
                <a:latin typeface="Calibri" panose="020F0502020204030204" pitchFamily="34" charset="0"/>
                <a:cs typeface="Calibri" panose="020F0502020204030204" pitchFamily="34" charset="0"/>
              </a:rPr>
              <a:t>10 one-to-one conversations held to gain qualitative insights related to:  </a:t>
            </a:r>
            <a:endParaRPr lang="en-GB" sz="1800" b="1">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cs typeface="Calibri" panose="020F0502020204030204" pitchFamily="34" charset="0"/>
              </a:rPr>
              <a:t>Their experience of the service they received </a:t>
            </a:r>
          </a:p>
          <a:p>
            <a:pPr marL="285750" indent="-285750">
              <a:buFont typeface="Arial" panose="020B0604020202020204" pitchFamily="34" charset="0"/>
              <a:buChar char="•"/>
            </a:pPr>
            <a:endParaRPr lang="en-GB" sz="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cs typeface="Calibri" panose="020F0502020204030204" pitchFamily="34" charset="0"/>
              </a:rPr>
              <a:t>What is important to them</a:t>
            </a:r>
          </a:p>
          <a:p>
            <a:pPr marL="285750" indent="-285750">
              <a:buFont typeface="Arial" panose="020B0604020202020204" pitchFamily="34" charset="0"/>
              <a:buChar char="•"/>
            </a:pPr>
            <a:endParaRPr lang="en-GB" sz="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cs typeface="Calibri" panose="020F0502020204030204" pitchFamily="34" charset="0"/>
              </a:rPr>
              <a:t>Awareness of paid for services</a:t>
            </a:r>
          </a:p>
          <a:p>
            <a:pPr marL="285750" indent="-285750">
              <a:buFont typeface="Arial" panose="020B0604020202020204" pitchFamily="34" charset="0"/>
              <a:buChar char="•"/>
            </a:pPr>
            <a:endParaRPr lang="en-GB" sz="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800">
                <a:solidFill>
                  <a:schemeClr val="tx1"/>
                </a:solidFill>
                <a:latin typeface="Calibri" panose="020F0502020204030204" pitchFamily="34" charset="0"/>
                <a:cs typeface="Calibri" panose="020F0502020204030204" pitchFamily="34" charset="0"/>
              </a:rPr>
              <a:t>What expectations they have around external data sharing </a:t>
            </a:r>
            <a:endParaRPr lang="en-GB">
              <a:solidFill>
                <a:schemeClr val="tx1"/>
              </a:solidFill>
              <a:latin typeface="Calibri" panose="020F0502020204030204" pitchFamily="34" charset="0"/>
              <a:cs typeface="Calibri" panose="020F0502020204030204" pitchFamily="34" charset="0"/>
            </a:endParaRPr>
          </a:p>
          <a:p>
            <a:endParaRPr lang="en-GB" sz="1800">
              <a:solidFill>
                <a:schemeClr val="tx1"/>
              </a:solidFill>
              <a:latin typeface="Calibri" panose="020F0502020204030204" pitchFamily="34" charset="0"/>
              <a:cs typeface="Calibri" panose="020F0502020204030204" pitchFamily="34" charset="0"/>
            </a:endParaRPr>
          </a:p>
          <a:p>
            <a:pPr algn="ctr"/>
            <a:endParaRPr lang="en-GB"/>
          </a:p>
          <a:p>
            <a:pPr algn="ctr"/>
            <a:endParaRPr lang="en-GB"/>
          </a:p>
          <a:p>
            <a:pPr algn="ctr"/>
            <a:endParaRPr lang="en-GB"/>
          </a:p>
          <a:p>
            <a:pPr algn="ctr"/>
            <a:endParaRPr lang="en-GB"/>
          </a:p>
          <a:p>
            <a:pPr algn="ctr"/>
            <a:endParaRPr lang="en-GB"/>
          </a:p>
          <a:p>
            <a:pPr algn="ctr"/>
            <a:r>
              <a:rPr lang="en-GB">
                <a:solidFill>
                  <a:schemeClr val="tx1"/>
                </a:solidFill>
                <a:latin typeface="Calibri" panose="020F0502020204030204" pitchFamily="34" charset="0"/>
                <a:cs typeface="Calibri" panose="020F0502020204030204" pitchFamily="34" charset="0"/>
              </a:rPr>
              <a:t>Surveys were also designed and rolled out however response rates were very low. </a:t>
            </a:r>
          </a:p>
          <a:p>
            <a:pPr algn="ctr"/>
            <a:endParaRPr lang="en-GB"/>
          </a:p>
        </p:txBody>
      </p:sp>
      <p:sp>
        <p:nvSpPr>
          <p:cNvPr id="12" name="TextBox 11">
            <a:extLst>
              <a:ext uri="{FF2B5EF4-FFF2-40B4-BE49-F238E27FC236}">
                <a16:creationId xmlns:a16="http://schemas.microsoft.com/office/drawing/2014/main" id="{8BBC11D1-0AEE-95BB-FE41-C8E67F32D5D9}"/>
              </a:ext>
            </a:extLst>
          </p:cNvPr>
          <p:cNvSpPr txBox="1"/>
          <p:nvPr/>
        </p:nvSpPr>
        <p:spPr>
          <a:xfrm>
            <a:off x="981645" y="4056996"/>
            <a:ext cx="2637148" cy="1200329"/>
          </a:xfrm>
          <a:prstGeom prst="rect">
            <a:avLst/>
          </a:prstGeom>
          <a:noFill/>
          <a:ln w="28575">
            <a:solidFill>
              <a:srgbClr val="002060"/>
            </a:solidFill>
            <a:prstDash val="dash"/>
          </a:ln>
        </p:spPr>
        <p:txBody>
          <a:bodyPr wrap="square" rtlCol="0">
            <a:spAutoFit/>
          </a:bodyPr>
          <a:lstStyle/>
          <a:p>
            <a:pPr algn="ctr"/>
            <a:r>
              <a:rPr lang="en-GB" b="1" i="1">
                <a:latin typeface="Calibri" panose="020F0502020204030204" pitchFamily="34" charset="0"/>
                <a:cs typeface="Calibri" panose="020F0502020204030204" pitchFamily="34" charset="0"/>
              </a:rPr>
              <a:t>Move type:</a:t>
            </a:r>
          </a:p>
          <a:p>
            <a:pPr algn="ctr"/>
            <a:r>
              <a:rPr lang="en-GB" i="1">
                <a:latin typeface="Calibri" panose="020F0502020204030204" pitchFamily="34" charset="0"/>
                <a:cs typeface="Calibri" panose="020F0502020204030204" pitchFamily="34" charset="0"/>
              </a:rPr>
              <a:t>Moving out of RBC – 5</a:t>
            </a:r>
          </a:p>
          <a:p>
            <a:pPr algn="ctr"/>
            <a:r>
              <a:rPr lang="en-GB" i="1">
                <a:latin typeface="Calibri" panose="020F0502020204030204" pitchFamily="34" charset="0"/>
                <a:cs typeface="Calibri" panose="020F0502020204030204" pitchFamily="34" charset="0"/>
              </a:rPr>
              <a:t>Moving into RBC – 4</a:t>
            </a:r>
          </a:p>
          <a:p>
            <a:pPr algn="ctr"/>
            <a:r>
              <a:rPr lang="en-GB" i="1">
                <a:latin typeface="Calibri" panose="020F0502020204030204" pitchFamily="34" charset="0"/>
                <a:cs typeface="Calibri" panose="020F0502020204030204" pitchFamily="34" charset="0"/>
              </a:rPr>
              <a:t>Moving within RBC - 1</a:t>
            </a:r>
          </a:p>
        </p:txBody>
      </p:sp>
      <p:sp>
        <p:nvSpPr>
          <p:cNvPr id="18" name="TextBox 17">
            <a:extLst>
              <a:ext uri="{FF2B5EF4-FFF2-40B4-BE49-F238E27FC236}">
                <a16:creationId xmlns:a16="http://schemas.microsoft.com/office/drawing/2014/main" id="{C3F5CE4E-CF62-9896-E171-CBD0074161BA}"/>
              </a:ext>
            </a:extLst>
          </p:cNvPr>
          <p:cNvSpPr txBox="1"/>
          <p:nvPr/>
        </p:nvSpPr>
        <p:spPr>
          <a:xfrm>
            <a:off x="3979770" y="4063331"/>
            <a:ext cx="2637148" cy="1200329"/>
          </a:xfrm>
          <a:prstGeom prst="rect">
            <a:avLst/>
          </a:prstGeom>
          <a:noFill/>
          <a:ln w="28575">
            <a:solidFill>
              <a:srgbClr val="002060"/>
            </a:solidFill>
            <a:prstDash val="dash"/>
          </a:ln>
        </p:spPr>
        <p:txBody>
          <a:bodyPr wrap="square" rtlCol="0">
            <a:spAutoFit/>
          </a:bodyPr>
          <a:lstStyle/>
          <a:p>
            <a:pPr algn="ctr"/>
            <a:r>
              <a:rPr lang="en-GB" sz="1800" b="1" i="1">
                <a:latin typeface="Calibri" panose="020F0502020204030204" pitchFamily="34" charset="0"/>
                <a:cs typeface="Calibri" panose="020F0502020204030204" pitchFamily="34" charset="0"/>
              </a:rPr>
              <a:t>Method of contact:</a:t>
            </a:r>
          </a:p>
          <a:p>
            <a:pPr algn="ctr"/>
            <a:r>
              <a:rPr lang="en-GB" sz="1800" i="1">
                <a:latin typeface="Calibri" panose="020F0502020204030204" pitchFamily="34" charset="0"/>
                <a:cs typeface="Calibri" panose="020F0502020204030204" pitchFamily="34" charset="0"/>
              </a:rPr>
              <a:t>Webform - 5</a:t>
            </a:r>
          </a:p>
          <a:p>
            <a:pPr algn="ctr"/>
            <a:r>
              <a:rPr lang="en-GB" sz="1800" i="1">
                <a:latin typeface="Calibri" panose="020F0502020204030204" pitchFamily="34" charset="0"/>
                <a:cs typeface="Calibri" panose="020F0502020204030204" pitchFamily="34" charset="0"/>
              </a:rPr>
              <a:t>Phone - 4</a:t>
            </a:r>
          </a:p>
          <a:p>
            <a:pPr algn="ctr"/>
            <a:r>
              <a:rPr lang="en-GB" sz="1800" i="1">
                <a:latin typeface="Calibri" panose="020F0502020204030204" pitchFamily="34" charset="0"/>
                <a:cs typeface="Calibri" panose="020F0502020204030204" pitchFamily="34" charset="0"/>
              </a:rPr>
              <a:t>Email - 1</a:t>
            </a:r>
          </a:p>
        </p:txBody>
      </p:sp>
      <p:sp>
        <p:nvSpPr>
          <p:cNvPr id="20" name="Rectangle: Rounded Corners 19">
            <a:extLst>
              <a:ext uri="{FF2B5EF4-FFF2-40B4-BE49-F238E27FC236}">
                <a16:creationId xmlns:a16="http://schemas.microsoft.com/office/drawing/2014/main" id="{48319DF0-DFA9-8443-3CBD-A1C9863A2A10}"/>
              </a:ext>
            </a:extLst>
          </p:cNvPr>
          <p:cNvSpPr/>
          <p:nvPr/>
        </p:nvSpPr>
        <p:spPr>
          <a:xfrm>
            <a:off x="7467287" y="195606"/>
            <a:ext cx="4483438" cy="6466787"/>
          </a:xfrm>
          <a:prstGeom prst="roundRect">
            <a:avLst/>
          </a:prstGeom>
          <a:solidFill>
            <a:srgbClr val="002060"/>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i="1">
                <a:solidFill>
                  <a:schemeClr val="bg1"/>
                </a:solidFill>
                <a:latin typeface="Calibri" panose="020F0502020204030204" pitchFamily="34" charset="0"/>
                <a:cs typeface="Calibri" panose="020F0502020204030204" pitchFamily="34" charset="0"/>
              </a:rPr>
              <a:t>Why they contacted us via their chosen channel?</a:t>
            </a:r>
          </a:p>
          <a:p>
            <a:pPr algn="ctr"/>
            <a:endParaRPr lang="en-GB" sz="1000" b="1" i="1">
              <a:solidFill>
                <a:schemeClr val="bg1"/>
              </a:solidFill>
              <a:latin typeface="Calibri" panose="020F0502020204030204" pitchFamily="34" charset="0"/>
              <a:cs typeface="Calibri" panose="020F0502020204030204" pitchFamily="34" charset="0"/>
            </a:endParaRPr>
          </a:p>
          <a:p>
            <a:pPr algn="ctr"/>
            <a:r>
              <a:rPr lang="en-GB" b="1" i="1">
                <a:solidFill>
                  <a:schemeClr val="bg1"/>
                </a:solidFill>
                <a:latin typeface="Calibri" panose="020F0502020204030204" pitchFamily="34" charset="0"/>
                <a:cs typeface="Calibri" panose="020F0502020204030204" pitchFamily="34" charset="0"/>
              </a:rPr>
              <a:t>What were they trying to get done when they made contact with us? </a:t>
            </a:r>
          </a:p>
          <a:p>
            <a:pPr algn="ctr"/>
            <a:endParaRPr lang="en-GB" sz="1000" b="1" i="1">
              <a:solidFill>
                <a:schemeClr val="bg1"/>
              </a:solidFill>
              <a:latin typeface="Calibri" panose="020F0502020204030204" pitchFamily="34" charset="0"/>
              <a:cs typeface="Calibri" panose="020F0502020204030204" pitchFamily="34" charset="0"/>
            </a:endParaRPr>
          </a:p>
          <a:p>
            <a:pPr algn="ctr"/>
            <a:r>
              <a:rPr lang="en-GB" b="1" i="1">
                <a:solidFill>
                  <a:schemeClr val="bg1"/>
                </a:solidFill>
                <a:latin typeface="Calibri" panose="020F0502020204030204" pitchFamily="34" charset="0"/>
                <a:cs typeface="Calibri" panose="020F0502020204030204" pitchFamily="34" charset="0"/>
              </a:rPr>
              <a:t>Levels of satisfaction with the service they received</a:t>
            </a:r>
          </a:p>
          <a:p>
            <a:pPr algn="ctr"/>
            <a:endParaRPr lang="en-GB" sz="1000" b="1" i="1">
              <a:solidFill>
                <a:schemeClr val="bg1"/>
              </a:solidFill>
              <a:latin typeface="Calibri" panose="020F0502020204030204" pitchFamily="34" charset="0"/>
              <a:cs typeface="Calibri" panose="020F0502020204030204" pitchFamily="34" charset="0"/>
            </a:endParaRPr>
          </a:p>
          <a:p>
            <a:pPr algn="ctr"/>
            <a:r>
              <a:rPr lang="en-GB" b="1" i="1">
                <a:solidFill>
                  <a:schemeClr val="bg1"/>
                </a:solidFill>
                <a:latin typeface="Calibri" panose="020F0502020204030204" pitchFamily="34" charset="0"/>
                <a:cs typeface="Calibri" panose="020F0502020204030204" pitchFamily="34" charset="0"/>
              </a:rPr>
              <a:t>Expectations related to other council services </a:t>
            </a:r>
          </a:p>
          <a:p>
            <a:pPr algn="ctr"/>
            <a:endParaRPr lang="en-GB" sz="1000" b="1" i="1">
              <a:solidFill>
                <a:schemeClr val="bg1"/>
              </a:solidFill>
              <a:latin typeface="Calibri" panose="020F0502020204030204" pitchFamily="34" charset="0"/>
              <a:cs typeface="Calibri" panose="020F0502020204030204" pitchFamily="34" charset="0"/>
            </a:endParaRPr>
          </a:p>
          <a:p>
            <a:pPr algn="ctr"/>
            <a:r>
              <a:rPr lang="en-GB" b="1" i="1">
                <a:solidFill>
                  <a:schemeClr val="bg1"/>
                </a:solidFill>
                <a:latin typeface="Calibri" panose="020F0502020204030204" pitchFamily="34" charset="0"/>
                <a:cs typeface="Calibri" panose="020F0502020204030204" pitchFamily="34" charset="0"/>
              </a:rPr>
              <a:t>What information they may like to receive upon moving? </a:t>
            </a:r>
          </a:p>
          <a:p>
            <a:pPr algn="ctr"/>
            <a:endParaRPr lang="en-GB" sz="1000" b="1" i="1">
              <a:solidFill>
                <a:schemeClr val="bg1"/>
              </a:solidFill>
              <a:latin typeface="Calibri" panose="020F0502020204030204" pitchFamily="34" charset="0"/>
              <a:cs typeface="Calibri" panose="020F0502020204030204" pitchFamily="34" charset="0"/>
            </a:endParaRPr>
          </a:p>
          <a:p>
            <a:pPr algn="ctr"/>
            <a:r>
              <a:rPr lang="en-GB" b="1" i="1">
                <a:solidFill>
                  <a:schemeClr val="bg1"/>
                </a:solidFill>
                <a:latin typeface="Calibri" panose="020F0502020204030204" pitchFamily="34" charset="0"/>
                <a:cs typeface="Calibri" panose="020F0502020204030204" pitchFamily="34" charset="0"/>
              </a:rPr>
              <a:t>Expectation around how their move is handled with external organisations</a:t>
            </a:r>
          </a:p>
          <a:p>
            <a:pPr algn="ctr"/>
            <a:endParaRPr lang="en-GB" sz="500" b="1" i="1">
              <a:solidFill>
                <a:schemeClr val="bg1"/>
              </a:solidFill>
              <a:latin typeface="Calibri" panose="020F0502020204030204" pitchFamily="34" charset="0"/>
              <a:cs typeface="Calibri" panose="020F0502020204030204" pitchFamily="34" charset="0"/>
            </a:endParaRPr>
          </a:p>
          <a:p>
            <a:pPr algn="ctr"/>
            <a:r>
              <a:rPr lang="en-GB" b="1" i="1">
                <a:solidFill>
                  <a:schemeClr val="bg1"/>
                </a:solidFill>
                <a:latin typeface="Calibri" panose="020F0502020204030204" pitchFamily="34" charset="0"/>
                <a:cs typeface="Calibri" panose="020F0502020204030204" pitchFamily="34" charset="0"/>
              </a:rPr>
              <a:t>Awareness of paid for services</a:t>
            </a:r>
          </a:p>
          <a:p>
            <a:pPr algn="ctr"/>
            <a:endParaRPr lang="en-GB" sz="1000" b="1" i="1">
              <a:solidFill>
                <a:schemeClr val="bg1"/>
              </a:solidFill>
              <a:latin typeface="Calibri" panose="020F0502020204030204" pitchFamily="34" charset="0"/>
              <a:cs typeface="Calibri" panose="020F0502020204030204" pitchFamily="34" charset="0"/>
            </a:endParaRPr>
          </a:p>
          <a:p>
            <a:pPr algn="ctr"/>
            <a:r>
              <a:rPr lang="en-GB" b="1" i="1">
                <a:solidFill>
                  <a:schemeClr val="bg1"/>
                </a:solidFill>
                <a:latin typeface="Calibri" panose="020F0502020204030204" pitchFamily="34" charset="0"/>
                <a:cs typeface="Calibri" panose="020F0502020204030204" pitchFamily="34" charset="0"/>
              </a:rPr>
              <a:t>Any suggested changes to improve the service</a:t>
            </a:r>
          </a:p>
        </p:txBody>
      </p:sp>
    </p:spTree>
    <p:extLst>
      <p:ext uri="{BB962C8B-B14F-4D97-AF65-F5344CB8AC3E}">
        <p14:creationId xmlns:p14="http://schemas.microsoft.com/office/powerpoint/2010/main" val="163069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F185-F0B5-89B5-4677-0346D5D6454F}"/>
              </a:ext>
            </a:extLst>
          </p:cNvPr>
          <p:cNvSpPr>
            <a:spLocks noGrp="1"/>
          </p:cNvSpPr>
          <p:nvPr>
            <p:ph type="title"/>
          </p:nvPr>
        </p:nvSpPr>
        <p:spPr>
          <a:xfrm>
            <a:off x="6412132" y="0"/>
            <a:ext cx="4692349" cy="1147053"/>
          </a:xfrm>
        </p:spPr>
        <p:txBody>
          <a:bodyPr/>
          <a:lstStyle/>
          <a:p>
            <a:r>
              <a:rPr lang="en-GB" dirty="0"/>
              <a:t>Moving home</a:t>
            </a:r>
            <a:endParaRPr lang="en-US" dirty="0"/>
          </a:p>
        </p:txBody>
      </p:sp>
      <p:sp>
        <p:nvSpPr>
          <p:cNvPr id="3" name="TextBox 2">
            <a:extLst>
              <a:ext uri="{FF2B5EF4-FFF2-40B4-BE49-F238E27FC236}">
                <a16:creationId xmlns:a16="http://schemas.microsoft.com/office/drawing/2014/main" id="{56D8608F-8B61-080F-A76C-5A57D29CABFD}"/>
              </a:ext>
            </a:extLst>
          </p:cNvPr>
          <p:cNvSpPr txBox="1"/>
          <p:nvPr/>
        </p:nvSpPr>
        <p:spPr>
          <a:xfrm>
            <a:off x="5415280" y="1355385"/>
            <a:ext cx="6482080" cy="2124043"/>
          </a:xfrm>
          <a:prstGeom prst="rect">
            <a:avLst/>
          </a:prstGeom>
          <a:noFill/>
        </p:spPr>
        <p:txBody>
          <a:bodyPr wrap="square" rtlCol="0">
            <a:spAutoFit/>
          </a:bodyPr>
          <a:lstStyle/>
          <a:p>
            <a:pPr marL="285750" indent="-285750" algn="l" rtl="0" fontAlgn="base">
              <a:lnSpc>
                <a:spcPct val="150000"/>
              </a:lnSpc>
              <a:buFont typeface="Arial" panose="020B0604020202020204" pitchFamily="34" charset="0"/>
              <a:buChar char="•"/>
            </a:pPr>
            <a:r>
              <a:rPr lang="en-GB" sz="1800" b="0" i="0">
                <a:solidFill>
                  <a:srgbClr val="000000"/>
                </a:solidFill>
                <a:effectLst/>
                <a:latin typeface="Calibri" panose="020F0502020204030204" pitchFamily="34" charset="0"/>
              </a:rPr>
              <a:t>Moving home can be a stressful experience for many people. </a:t>
            </a:r>
          </a:p>
          <a:p>
            <a:pPr marL="285750" indent="-285750" algn="l" rtl="0" fontAlgn="base">
              <a:lnSpc>
                <a:spcPct val="150000"/>
              </a:lnSpc>
              <a:buFont typeface="Arial" panose="020B0604020202020204" pitchFamily="34" charset="0"/>
              <a:buChar char="•"/>
            </a:pPr>
            <a:r>
              <a:rPr lang="en-GB" sz="1800" b="0" i="0">
                <a:solidFill>
                  <a:srgbClr val="000000"/>
                </a:solidFill>
                <a:effectLst/>
                <a:latin typeface="Calibri" panose="020F0502020204030204" pitchFamily="34" charset="0"/>
              </a:rPr>
              <a:t>The Council is one organisation that most people must contact when they move home. </a:t>
            </a:r>
            <a:endParaRPr lang="en-GB" b="0" i="0">
              <a:solidFill>
                <a:srgbClr val="000000"/>
              </a:solidFill>
              <a:effectLst/>
              <a:latin typeface="Segoe UI" panose="020B0502040204020203" pitchFamily="34" charset="0"/>
            </a:endParaRPr>
          </a:p>
          <a:p>
            <a:pPr marL="285750" indent="-285750" algn="l" rtl="0" fontAlgn="base">
              <a:lnSpc>
                <a:spcPct val="150000"/>
              </a:lnSpc>
              <a:buFont typeface="Arial" panose="020B0604020202020204" pitchFamily="34" charset="0"/>
              <a:buChar char="•"/>
            </a:pPr>
            <a:r>
              <a:rPr lang="en-GB" sz="1800" b="0" i="0">
                <a:solidFill>
                  <a:srgbClr val="000000"/>
                </a:solidFill>
                <a:effectLst/>
                <a:latin typeface="Calibri" panose="020F0502020204030204" pitchFamily="34" charset="0"/>
              </a:rPr>
              <a:t>It is a legal obligation for most people to tell us they live in the borough to pay their council tax and register to vote. </a:t>
            </a:r>
            <a:endParaRPr lang="en-GB"/>
          </a:p>
        </p:txBody>
      </p:sp>
      <p:pic>
        <p:nvPicPr>
          <p:cNvPr id="5" name="Picture 4" descr="The Which? moving home checklist showing a long list of things people need to do when they move home.">
            <a:extLst>
              <a:ext uri="{FF2B5EF4-FFF2-40B4-BE49-F238E27FC236}">
                <a16:creationId xmlns:a16="http://schemas.microsoft.com/office/drawing/2014/main" id="{73ADA902-7B6B-5034-987F-971D823E6144}"/>
              </a:ext>
            </a:extLst>
          </p:cNvPr>
          <p:cNvPicPr>
            <a:picLocks noChangeAspect="1"/>
          </p:cNvPicPr>
          <p:nvPr/>
        </p:nvPicPr>
        <p:blipFill>
          <a:blip r:embed="rId3"/>
          <a:stretch>
            <a:fillRect/>
          </a:stretch>
        </p:blipFill>
        <p:spPr>
          <a:xfrm>
            <a:off x="6412132" y="3713480"/>
            <a:ext cx="3953278" cy="2345514"/>
          </a:xfrm>
          <a:prstGeom prst="rect">
            <a:avLst/>
          </a:prstGeom>
        </p:spPr>
      </p:pic>
      <p:sp>
        <p:nvSpPr>
          <p:cNvPr id="7" name="TextBox 6">
            <a:extLst>
              <a:ext uri="{FF2B5EF4-FFF2-40B4-BE49-F238E27FC236}">
                <a16:creationId xmlns:a16="http://schemas.microsoft.com/office/drawing/2014/main" id="{9D3273DC-7D36-9590-C441-88183AD06328}"/>
              </a:ext>
            </a:extLst>
          </p:cNvPr>
          <p:cNvSpPr txBox="1"/>
          <p:nvPr/>
        </p:nvSpPr>
        <p:spPr>
          <a:xfrm>
            <a:off x="102772" y="6360811"/>
            <a:ext cx="13594080" cy="738664"/>
          </a:xfrm>
          <a:prstGeom prst="rect">
            <a:avLst/>
          </a:prstGeom>
          <a:noFill/>
        </p:spPr>
        <p:txBody>
          <a:bodyPr wrap="square">
            <a:spAutoFit/>
          </a:bodyPr>
          <a:lstStyle/>
          <a:p>
            <a:pPr algn="just"/>
            <a:r>
              <a:rPr lang="en-GB" sz="1400" b="1" i="0">
                <a:solidFill>
                  <a:srgbClr val="000000"/>
                </a:solidFill>
                <a:effectLst/>
                <a:latin typeface="Calibri" panose="020F0502020204030204" pitchFamily="34" charset="0"/>
                <a:cs typeface="Calibri" panose="020F0502020204030204" pitchFamily="34" charset="0"/>
              </a:rPr>
              <a:t>Government bodies - Financial Institutions - Insurance providers - Utility suppliers - Regular bills - Health services - Work &amp; education - Leisure &amp; family activities   </a:t>
            </a:r>
          </a:p>
          <a:p>
            <a:pPr algn="just"/>
            <a:br>
              <a:rPr lang="en-GB" sz="1400" b="1"/>
            </a:br>
            <a:endParaRPr lang="en-GB" sz="1400" b="1"/>
          </a:p>
        </p:txBody>
      </p:sp>
      <p:pic>
        <p:nvPicPr>
          <p:cNvPr id="25" name="Picture 24" descr="Potted plant on cardboard box">
            <a:extLst>
              <a:ext uri="{FF2B5EF4-FFF2-40B4-BE49-F238E27FC236}">
                <a16:creationId xmlns:a16="http://schemas.microsoft.com/office/drawing/2014/main" id="{BD3749AD-ECBC-B76B-E434-5192A746699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542507" y="986571"/>
            <a:ext cx="4428820" cy="4428820"/>
          </a:xfrm>
          <a:prstGeom prst="ellipse">
            <a:avLst/>
          </a:prstGeom>
        </p:spPr>
      </p:pic>
    </p:spTree>
    <p:extLst>
      <p:ext uri="{BB962C8B-B14F-4D97-AF65-F5344CB8AC3E}">
        <p14:creationId xmlns:p14="http://schemas.microsoft.com/office/powerpoint/2010/main" val="2816792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44360A-32D9-3F26-BF92-4B88CE8B7DBB}"/>
              </a:ext>
            </a:extLst>
          </p:cNvPr>
          <p:cNvSpPr txBox="1">
            <a:spLocks noGrp="1"/>
          </p:cNvSpPr>
          <p:nvPr>
            <p:ph type="title" idx="4294967295"/>
          </p:nvPr>
        </p:nvSpPr>
        <p:spPr>
          <a:xfrm>
            <a:off x="305015" y="218384"/>
            <a:ext cx="5414120"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USER RESEARCH 2</a:t>
            </a:r>
          </a:p>
        </p:txBody>
      </p:sp>
      <p:sp>
        <p:nvSpPr>
          <p:cNvPr id="4" name="Rectangle 3">
            <a:extLst>
              <a:ext uri="{FF2B5EF4-FFF2-40B4-BE49-F238E27FC236}">
                <a16:creationId xmlns:a16="http://schemas.microsoft.com/office/drawing/2014/main" id="{94C203B2-C4BA-CB0B-3C13-682302B82534}"/>
              </a:ext>
              <a:ext uri="{C183D7F6-B498-43B3-948B-1728B52AA6E4}">
                <adec:decorative xmlns:adec="http://schemas.microsoft.com/office/drawing/2017/decorative" val="1"/>
              </a:ext>
            </a:extLst>
          </p:cNvPr>
          <p:cNvSpPr/>
          <p:nvPr/>
        </p:nvSpPr>
        <p:spPr>
          <a:xfrm>
            <a:off x="873830" y="1470677"/>
            <a:ext cx="10457503" cy="1341972"/>
          </a:xfrm>
          <a:prstGeom prst="rect">
            <a:avLst/>
          </a:prstGeom>
          <a:solidFill>
            <a:srgbClr val="6F5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106C8F19-550D-909F-E457-40D012A9A67F}"/>
              </a:ext>
            </a:extLst>
          </p:cNvPr>
          <p:cNvSpPr txBox="1"/>
          <p:nvPr/>
        </p:nvSpPr>
        <p:spPr>
          <a:xfrm>
            <a:off x="3909491" y="1943681"/>
            <a:ext cx="3937466" cy="707886"/>
          </a:xfrm>
          <a:prstGeom prst="rect">
            <a:avLst/>
          </a:prstGeom>
          <a:noFill/>
        </p:spPr>
        <p:txBody>
          <a:bodyPr wrap="square" rtlCol="0">
            <a:spAutoFit/>
          </a:bodyPr>
          <a:lstStyle/>
          <a:p>
            <a:pPr algn="ctr"/>
            <a:r>
              <a:rPr lang="en-GB" sz="2000" b="1" dirty="0">
                <a:solidFill>
                  <a:schemeClr val="bg1"/>
                </a:solidFill>
                <a:latin typeface="Calibri" panose="020F0502020204030204" pitchFamily="34" charset="0"/>
                <a:cs typeface="Calibri" panose="020F0502020204030204" pitchFamily="34" charset="0"/>
              </a:rPr>
              <a:t>Why they contacted us via their chosen channel?</a:t>
            </a:r>
          </a:p>
        </p:txBody>
      </p:sp>
      <p:sp>
        <p:nvSpPr>
          <p:cNvPr id="10" name="Rectangle 9">
            <a:extLst>
              <a:ext uri="{FF2B5EF4-FFF2-40B4-BE49-F238E27FC236}">
                <a16:creationId xmlns:a16="http://schemas.microsoft.com/office/drawing/2014/main" id="{40C5A957-A60C-0259-55B7-A81BD6BC18A1}"/>
              </a:ext>
            </a:extLst>
          </p:cNvPr>
          <p:cNvSpPr/>
          <p:nvPr/>
        </p:nvSpPr>
        <p:spPr>
          <a:xfrm>
            <a:off x="863641" y="2812650"/>
            <a:ext cx="3430567" cy="38269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alibri" panose="020F0502020204030204" pitchFamily="34" charset="0"/>
                <a:cs typeface="Calibri" panose="020F0502020204030204" pitchFamily="34" charset="0"/>
              </a:rPr>
              <a:t>Webforms</a:t>
            </a:r>
          </a:p>
          <a:p>
            <a:pPr algn="ctr"/>
            <a:endParaRPr lang="en-GB" sz="500" b="1"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More convenient to me, can do it in my own time</a:t>
            </a:r>
          </a:p>
          <a:p>
            <a:pPr marL="285750" indent="-28575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Easier to do it online if it’s a straightforward process</a:t>
            </a:r>
          </a:p>
          <a:p>
            <a:pPr marL="285750" indent="-28575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Was online completing other move related matters </a:t>
            </a: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80BE084B-5C71-5490-D313-E16B73E506E1}"/>
              </a:ext>
            </a:extLst>
          </p:cNvPr>
          <p:cNvSpPr txBox="1"/>
          <p:nvPr/>
        </p:nvSpPr>
        <p:spPr>
          <a:xfrm>
            <a:off x="1208771" y="5387323"/>
            <a:ext cx="2578260" cy="830997"/>
          </a:xfrm>
          <a:prstGeom prst="rect">
            <a:avLst/>
          </a:prstGeom>
          <a:noFill/>
        </p:spPr>
        <p:txBody>
          <a:bodyPr wrap="square">
            <a:spAutoFit/>
          </a:bodyPr>
          <a:lstStyle/>
          <a:p>
            <a:pPr algn="ctr"/>
            <a:r>
              <a:rPr lang="en-GB" sz="1600" i="1">
                <a:solidFill>
                  <a:srgbClr val="002060"/>
                </a:solidFill>
                <a:latin typeface="Calibri" panose="020F0502020204030204" pitchFamily="34" charset="0"/>
                <a:cs typeface="Calibri" panose="020F0502020204030204" pitchFamily="34" charset="0"/>
              </a:rPr>
              <a:t>“I would always choose to use the internet, its normal part of life now”</a:t>
            </a:r>
          </a:p>
        </p:txBody>
      </p:sp>
      <p:sp>
        <p:nvSpPr>
          <p:cNvPr id="2" name="Rectangle 1">
            <a:extLst>
              <a:ext uri="{FF2B5EF4-FFF2-40B4-BE49-F238E27FC236}">
                <a16:creationId xmlns:a16="http://schemas.microsoft.com/office/drawing/2014/main" id="{38F059EE-523B-4D84-C528-1DA0198990E4}"/>
              </a:ext>
            </a:extLst>
          </p:cNvPr>
          <p:cNvSpPr/>
          <p:nvPr/>
        </p:nvSpPr>
        <p:spPr>
          <a:xfrm>
            <a:off x="4375230" y="2812650"/>
            <a:ext cx="3454704" cy="382696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Calibri" panose="020F0502020204030204" pitchFamily="34" charset="0"/>
              <a:cs typeface="Calibri" panose="020F0502020204030204" pitchFamily="34" charset="0"/>
            </a:endParaRPr>
          </a:p>
          <a:p>
            <a:pPr algn="ctr"/>
            <a:r>
              <a:rPr lang="en-GB" sz="1600" b="1" dirty="0">
                <a:solidFill>
                  <a:schemeClr val="tx1"/>
                </a:solidFill>
                <a:latin typeface="Calibri" panose="020F0502020204030204" pitchFamily="34" charset="0"/>
                <a:cs typeface="Calibri" panose="020F0502020204030204" pitchFamily="34" charset="0"/>
              </a:rPr>
              <a:t>Phone</a:t>
            </a:r>
            <a:r>
              <a:rPr lang="en-GB" sz="1600" dirty="0">
                <a:solidFill>
                  <a:schemeClr val="tx1"/>
                </a:solidFill>
                <a:latin typeface="Calibri" panose="020F0502020204030204" pitchFamily="34" charset="0"/>
                <a:cs typeface="Calibri" panose="020F0502020204030204" pitchFamily="34" charset="0"/>
              </a:rPr>
              <a:t> </a:t>
            </a:r>
          </a:p>
          <a:p>
            <a:pPr algn="ctr"/>
            <a:endParaRPr lang="en-GB" sz="5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Quicker response, dealt with immediately </a:t>
            </a:r>
          </a:p>
          <a:p>
            <a:pPr marL="285750" indent="-28575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More clarity over the phone, with money related things it's important to speak </a:t>
            </a:r>
          </a:p>
          <a:p>
            <a:pPr marL="285750" indent="-28575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Went online first, was directed to contact via phone</a:t>
            </a: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endParaRPr lang="en-GB" sz="1600" dirty="0">
              <a:solidFill>
                <a:schemeClr val="tx1"/>
              </a:solidFill>
              <a:latin typeface="Calibri" panose="020F0502020204030204" pitchFamily="34" charset="0"/>
              <a:cs typeface="Calibri" panose="020F0502020204030204" pitchFamily="34" charset="0"/>
            </a:endParaRPr>
          </a:p>
          <a:p>
            <a:endParaRPr lang="en-GB" sz="1600" dirty="0">
              <a:solidFill>
                <a:schemeClr val="tx1"/>
              </a:solidFill>
              <a:latin typeface="Calibri" panose="020F0502020204030204" pitchFamily="34" charset="0"/>
              <a:cs typeface="Calibri" panose="020F0502020204030204" pitchFamily="34" charset="0"/>
            </a:endParaRPr>
          </a:p>
          <a:p>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A62170BE-347F-539A-B0B3-6CACB69E023D}"/>
              </a:ext>
            </a:extLst>
          </p:cNvPr>
          <p:cNvSpPr txBox="1"/>
          <p:nvPr/>
        </p:nvSpPr>
        <p:spPr>
          <a:xfrm>
            <a:off x="4496339" y="5364860"/>
            <a:ext cx="3124933" cy="1077218"/>
          </a:xfrm>
          <a:prstGeom prst="rect">
            <a:avLst/>
          </a:prstGeom>
          <a:noFill/>
        </p:spPr>
        <p:txBody>
          <a:bodyPr wrap="square">
            <a:spAutoFit/>
          </a:bodyPr>
          <a:lstStyle/>
          <a:p>
            <a:pPr algn="ctr"/>
            <a:r>
              <a:rPr lang="en-GB" sz="1600" i="1">
                <a:solidFill>
                  <a:srgbClr val="002060"/>
                </a:solidFill>
                <a:latin typeface="Calibri" panose="020F0502020204030204" pitchFamily="34" charset="0"/>
                <a:cs typeface="Calibri" panose="020F0502020204030204" pitchFamily="34" charset="0"/>
              </a:rPr>
              <a:t>“[phone] gives me a quicker response… usually get an automated response and then get a reply 2-3 days later if you email” </a:t>
            </a:r>
          </a:p>
        </p:txBody>
      </p:sp>
      <p:sp>
        <p:nvSpPr>
          <p:cNvPr id="7" name="Rectangle 6">
            <a:extLst>
              <a:ext uri="{FF2B5EF4-FFF2-40B4-BE49-F238E27FC236}">
                <a16:creationId xmlns:a16="http://schemas.microsoft.com/office/drawing/2014/main" id="{8E1A3F4C-3E1E-F28C-588E-316F4F734EDD}"/>
              </a:ext>
            </a:extLst>
          </p:cNvPr>
          <p:cNvSpPr/>
          <p:nvPr/>
        </p:nvSpPr>
        <p:spPr>
          <a:xfrm>
            <a:off x="7910956" y="2824814"/>
            <a:ext cx="3417403" cy="3814802"/>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dirty="0">
              <a:solidFill>
                <a:schemeClr val="tx1"/>
              </a:solidFill>
              <a:latin typeface="Calibri" panose="020F0502020204030204" pitchFamily="34" charset="0"/>
              <a:cs typeface="Calibri" panose="020F0502020204030204" pitchFamily="34" charset="0"/>
            </a:endParaRPr>
          </a:p>
          <a:p>
            <a:pPr algn="ctr"/>
            <a:r>
              <a:rPr lang="en-GB" sz="1600" b="1" dirty="0">
                <a:solidFill>
                  <a:schemeClr val="tx1"/>
                </a:solidFill>
                <a:latin typeface="Calibri" panose="020F0502020204030204" pitchFamily="34" charset="0"/>
                <a:cs typeface="Calibri" panose="020F0502020204030204" pitchFamily="34" charset="0"/>
              </a:rPr>
              <a:t>Email</a:t>
            </a:r>
            <a:endParaRPr lang="en-GB" sz="1600" dirty="0">
              <a:solidFill>
                <a:schemeClr val="tx1"/>
              </a:solidFill>
              <a:latin typeface="Calibri" panose="020F0502020204030204" pitchFamily="34" charset="0"/>
              <a:cs typeface="Calibri" panose="020F0502020204030204" pitchFamily="34" charset="0"/>
            </a:endParaRPr>
          </a:p>
          <a:p>
            <a:pPr algn="ctr"/>
            <a:endParaRPr lang="en-GB" sz="5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dirty="0">
                <a:solidFill>
                  <a:schemeClr val="tx1"/>
                </a:solidFill>
                <a:latin typeface="Calibri" panose="020F0502020204030204" pitchFamily="34" charset="0"/>
                <a:cs typeface="Calibri" panose="020F0502020204030204" pitchFamily="34" charset="0"/>
              </a:rPr>
              <a:t>Tried to do it online but couldn’t</a:t>
            </a: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endParaRPr lang="en-GB" sz="1600" dirty="0">
              <a:solidFill>
                <a:schemeClr val="tx1"/>
              </a:solidFill>
              <a:latin typeface="Calibri" panose="020F0502020204030204" pitchFamily="34" charset="0"/>
              <a:cs typeface="Calibri" panose="020F0502020204030204" pitchFamily="34" charset="0"/>
            </a:endParaRPr>
          </a:p>
        </p:txBody>
      </p:sp>
      <p:sp>
        <p:nvSpPr>
          <p:cNvPr id="33" name="TextBox 32">
            <a:extLst>
              <a:ext uri="{FF2B5EF4-FFF2-40B4-BE49-F238E27FC236}">
                <a16:creationId xmlns:a16="http://schemas.microsoft.com/office/drawing/2014/main" id="{34C7C928-7154-4E25-B48C-11A43D460361}"/>
              </a:ext>
            </a:extLst>
          </p:cNvPr>
          <p:cNvSpPr txBox="1"/>
          <p:nvPr/>
        </p:nvSpPr>
        <p:spPr>
          <a:xfrm>
            <a:off x="8291503" y="4052994"/>
            <a:ext cx="2578260" cy="1077218"/>
          </a:xfrm>
          <a:prstGeom prst="rect">
            <a:avLst/>
          </a:prstGeom>
          <a:noFill/>
        </p:spPr>
        <p:txBody>
          <a:bodyPr wrap="square">
            <a:spAutoFit/>
          </a:bodyPr>
          <a:lstStyle/>
          <a:p>
            <a:pPr algn="ctr"/>
            <a:r>
              <a:rPr lang="en-GB" sz="1600" i="1">
                <a:solidFill>
                  <a:srgbClr val="002060"/>
                </a:solidFill>
                <a:latin typeface="Calibri" panose="020F0502020204030204" pitchFamily="34" charset="0"/>
                <a:cs typeface="Calibri" panose="020F0502020204030204" pitchFamily="34" charset="0"/>
              </a:rPr>
              <a:t>“I had a look around on the website but couldn’t work out where to do so I emailed” </a:t>
            </a:r>
          </a:p>
        </p:txBody>
      </p:sp>
      <p:grpSp>
        <p:nvGrpSpPr>
          <p:cNvPr id="18" name="Group 17">
            <a:extLst>
              <a:ext uri="{FF2B5EF4-FFF2-40B4-BE49-F238E27FC236}">
                <a16:creationId xmlns:a16="http://schemas.microsoft.com/office/drawing/2014/main" id="{B6725BEA-27E2-21CB-910F-373D3FFBB012}"/>
              </a:ext>
              <a:ext uri="{C183D7F6-B498-43B3-948B-1728B52AA6E4}">
                <adec:decorative xmlns:adec="http://schemas.microsoft.com/office/drawing/2017/decorative" val="1"/>
              </a:ext>
            </a:extLst>
          </p:cNvPr>
          <p:cNvGrpSpPr/>
          <p:nvPr/>
        </p:nvGrpSpPr>
        <p:grpSpPr>
          <a:xfrm>
            <a:off x="5281748" y="875580"/>
            <a:ext cx="1167674" cy="1147053"/>
            <a:chOff x="7275650" y="437306"/>
            <a:chExt cx="1167674" cy="1147053"/>
          </a:xfrm>
        </p:grpSpPr>
        <p:sp>
          <p:nvSpPr>
            <p:cNvPr id="17" name="Oval 16">
              <a:extLst>
                <a:ext uri="{FF2B5EF4-FFF2-40B4-BE49-F238E27FC236}">
                  <a16:creationId xmlns:a16="http://schemas.microsoft.com/office/drawing/2014/main" id="{B4263355-C1BB-228D-BB4F-4319E7565995}"/>
                </a:ext>
              </a:extLst>
            </p:cNvPr>
            <p:cNvSpPr/>
            <p:nvPr/>
          </p:nvSpPr>
          <p:spPr>
            <a:xfrm>
              <a:off x="7275650" y="437306"/>
              <a:ext cx="1167674" cy="1147053"/>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sp>
          <p:nvSpPr>
            <p:cNvPr id="16" name="Oval 15">
              <a:extLst>
                <a:ext uri="{FF2B5EF4-FFF2-40B4-BE49-F238E27FC236}">
                  <a16:creationId xmlns:a16="http://schemas.microsoft.com/office/drawing/2014/main" id="{BF85FB14-D84D-B067-7F60-9249BA292249}"/>
                </a:ext>
              </a:extLst>
            </p:cNvPr>
            <p:cNvSpPr/>
            <p:nvPr/>
          </p:nvSpPr>
          <p:spPr>
            <a:xfrm>
              <a:off x="7344523" y="516257"/>
              <a:ext cx="1033054" cy="989150"/>
            </a:xfrm>
            <a:prstGeom prst="ellipse">
              <a:avLst/>
            </a:prstGeom>
            <a:solidFill>
              <a:schemeClr val="bg1"/>
            </a:solidFill>
            <a:ln w="28575">
              <a:solidFill>
                <a:srgbClr val="6F5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8" name="Picture 27">
            <a:extLst>
              <a:ext uri="{FF2B5EF4-FFF2-40B4-BE49-F238E27FC236}">
                <a16:creationId xmlns:a16="http://schemas.microsoft.com/office/drawing/2014/main" id="{A679AF6A-A581-7025-8377-EEB6D94F569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46843" y="1199141"/>
            <a:ext cx="862762" cy="517391"/>
          </a:xfrm>
          <a:prstGeom prst="rect">
            <a:avLst/>
          </a:prstGeom>
        </p:spPr>
      </p:pic>
    </p:spTree>
    <p:extLst>
      <p:ext uri="{BB962C8B-B14F-4D97-AF65-F5344CB8AC3E}">
        <p14:creationId xmlns:p14="http://schemas.microsoft.com/office/powerpoint/2010/main" val="2125926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ED5F28E-30BD-80A1-0F74-F6FA7CEAAC27}"/>
              </a:ext>
            </a:extLst>
          </p:cNvPr>
          <p:cNvSpPr>
            <a:spLocks noGrp="1"/>
          </p:cNvSpPr>
          <p:nvPr>
            <p:ph type="title" idx="4294967295"/>
          </p:nvPr>
        </p:nvSpPr>
        <p:spPr>
          <a:xfrm>
            <a:off x="652371" y="-1147053"/>
            <a:ext cx="10625229" cy="1147053"/>
          </a:xfrm>
        </p:spPr>
        <p:txBody>
          <a:bodyPr vert="horz" lIns="91440" tIns="45720" rIns="91440" bIns="45720" rtlCol="0" anchor="b">
            <a:normAutofit/>
          </a:bodyPr>
          <a:lstStyle/>
          <a:p>
            <a:r>
              <a:rPr lang="en-GB" dirty="0"/>
              <a:t>User research 3</a:t>
            </a:r>
          </a:p>
        </p:txBody>
      </p:sp>
      <p:sp>
        <p:nvSpPr>
          <p:cNvPr id="2" name="Rectangle 1">
            <a:extLst>
              <a:ext uri="{FF2B5EF4-FFF2-40B4-BE49-F238E27FC236}">
                <a16:creationId xmlns:a16="http://schemas.microsoft.com/office/drawing/2014/main" id="{51590984-B02D-052A-ABAB-2AE69B57C195}"/>
              </a:ext>
              <a:ext uri="{C183D7F6-B498-43B3-948B-1728B52AA6E4}">
                <adec:decorative xmlns:adec="http://schemas.microsoft.com/office/drawing/2017/decorative" val="1"/>
              </a:ext>
            </a:extLst>
          </p:cNvPr>
          <p:cNvSpPr/>
          <p:nvPr/>
        </p:nvSpPr>
        <p:spPr>
          <a:xfrm>
            <a:off x="1044477" y="823678"/>
            <a:ext cx="3932638" cy="1578429"/>
          </a:xfrm>
          <a:prstGeom prst="rect">
            <a:avLst/>
          </a:prstGeom>
          <a:solidFill>
            <a:srgbClr val="6F5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D37BCD7-09D0-97F1-02FD-ECD16C276979}"/>
              </a:ext>
            </a:extLst>
          </p:cNvPr>
          <p:cNvSpPr txBox="1"/>
          <p:nvPr/>
        </p:nvSpPr>
        <p:spPr>
          <a:xfrm>
            <a:off x="1406199" y="1395771"/>
            <a:ext cx="3209189" cy="923330"/>
          </a:xfrm>
          <a:prstGeom prst="rect">
            <a:avLst/>
          </a:prstGeom>
          <a:noFill/>
        </p:spPr>
        <p:txBody>
          <a:bodyPr wrap="square" rtlCol="0">
            <a:spAutoFit/>
          </a:bodyPr>
          <a:lstStyle/>
          <a:p>
            <a:pPr algn="ctr"/>
            <a:r>
              <a:rPr lang="en-GB" b="1" i="1" dirty="0">
                <a:solidFill>
                  <a:schemeClr val="bg1"/>
                </a:solidFill>
                <a:latin typeface="Calibri" panose="020F0502020204030204" pitchFamily="34" charset="0"/>
                <a:cs typeface="Calibri" panose="020F0502020204030204" pitchFamily="34" charset="0"/>
              </a:rPr>
              <a:t>What were they trying to get done when they made contact with us? </a:t>
            </a:r>
          </a:p>
        </p:txBody>
      </p:sp>
      <p:sp>
        <p:nvSpPr>
          <p:cNvPr id="3" name="Rectangle 2">
            <a:extLst>
              <a:ext uri="{FF2B5EF4-FFF2-40B4-BE49-F238E27FC236}">
                <a16:creationId xmlns:a16="http://schemas.microsoft.com/office/drawing/2014/main" id="{CE7EFDF7-5E21-4CB8-A33E-DF16B449A215}"/>
              </a:ext>
            </a:extLst>
          </p:cNvPr>
          <p:cNvSpPr/>
          <p:nvPr/>
        </p:nvSpPr>
        <p:spPr>
          <a:xfrm>
            <a:off x="1044476" y="2398053"/>
            <a:ext cx="3932637" cy="415604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Due to the way recruitment was carried out, all 10 customers spoke about their council tax. </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Customers had enquiries related to their account balance, payment methods and potential discounts.</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3 customers were also aware of their requirement to update their Electoral Registration. </a:t>
            </a:r>
          </a:p>
          <a:p>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p:txBody>
      </p:sp>
      <p:grpSp>
        <p:nvGrpSpPr>
          <p:cNvPr id="4" name="Group 3">
            <a:extLst>
              <a:ext uri="{FF2B5EF4-FFF2-40B4-BE49-F238E27FC236}">
                <a16:creationId xmlns:a16="http://schemas.microsoft.com/office/drawing/2014/main" id="{402C21FC-698E-4FA8-1A64-F5BC41D7DC60}"/>
              </a:ext>
              <a:ext uri="{C183D7F6-B498-43B3-948B-1728B52AA6E4}">
                <adec:decorative xmlns:adec="http://schemas.microsoft.com/office/drawing/2017/decorative" val="1"/>
              </a:ext>
            </a:extLst>
          </p:cNvPr>
          <p:cNvGrpSpPr/>
          <p:nvPr/>
        </p:nvGrpSpPr>
        <p:grpSpPr>
          <a:xfrm>
            <a:off x="2391403" y="224946"/>
            <a:ext cx="1167674" cy="1147053"/>
            <a:chOff x="7275650" y="437306"/>
            <a:chExt cx="1167674" cy="1147053"/>
          </a:xfrm>
        </p:grpSpPr>
        <p:sp>
          <p:nvSpPr>
            <p:cNvPr id="5" name="Oval 4">
              <a:extLst>
                <a:ext uri="{FF2B5EF4-FFF2-40B4-BE49-F238E27FC236}">
                  <a16:creationId xmlns:a16="http://schemas.microsoft.com/office/drawing/2014/main" id="{0CCA3821-659A-C857-53DC-93C2E4492BFE}"/>
                </a:ext>
              </a:extLst>
            </p:cNvPr>
            <p:cNvSpPr/>
            <p:nvPr/>
          </p:nvSpPr>
          <p:spPr>
            <a:xfrm>
              <a:off x="7275650" y="437306"/>
              <a:ext cx="1167674" cy="1147053"/>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sp>
          <p:nvSpPr>
            <p:cNvPr id="6" name="Oval 5">
              <a:extLst>
                <a:ext uri="{FF2B5EF4-FFF2-40B4-BE49-F238E27FC236}">
                  <a16:creationId xmlns:a16="http://schemas.microsoft.com/office/drawing/2014/main" id="{2CABAAC6-FCEC-F06A-96BC-581D6B34A165}"/>
                </a:ext>
              </a:extLst>
            </p:cNvPr>
            <p:cNvSpPr/>
            <p:nvPr/>
          </p:nvSpPr>
          <p:spPr>
            <a:xfrm>
              <a:off x="7332800" y="516257"/>
              <a:ext cx="1033054" cy="989150"/>
            </a:xfrm>
            <a:prstGeom prst="ellipse">
              <a:avLst/>
            </a:prstGeom>
            <a:solidFill>
              <a:schemeClr val="bg1"/>
            </a:solidFill>
            <a:ln w="28575">
              <a:solidFill>
                <a:srgbClr val="6F5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id="{20747049-464B-E43F-8A90-83DC7A872AA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43859" y="539776"/>
            <a:ext cx="862762" cy="517391"/>
          </a:xfrm>
          <a:prstGeom prst="rect">
            <a:avLst/>
          </a:prstGeom>
        </p:spPr>
      </p:pic>
      <p:sp>
        <p:nvSpPr>
          <p:cNvPr id="10" name="Rectangle 9">
            <a:extLst>
              <a:ext uri="{FF2B5EF4-FFF2-40B4-BE49-F238E27FC236}">
                <a16:creationId xmlns:a16="http://schemas.microsoft.com/office/drawing/2014/main" id="{6DFB8771-67C5-3E4D-5050-630ADAD422C1}"/>
              </a:ext>
              <a:ext uri="{C183D7F6-B498-43B3-948B-1728B52AA6E4}">
                <adec:decorative xmlns:adec="http://schemas.microsoft.com/office/drawing/2017/decorative" val="1"/>
              </a:ext>
            </a:extLst>
          </p:cNvPr>
          <p:cNvSpPr/>
          <p:nvPr/>
        </p:nvSpPr>
        <p:spPr>
          <a:xfrm>
            <a:off x="5338835" y="823678"/>
            <a:ext cx="5808687" cy="1578429"/>
          </a:xfrm>
          <a:prstGeom prst="rect">
            <a:avLst/>
          </a:prstGeom>
          <a:solidFill>
            <a:srgbClr val="6F5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EDC77F3-6EA0-25BF-7CB2-905E5DD852E7}"/>
              </a:ext>
              <a:ext uri="{C183D7F6-B498-43B3-948B-1728B52AA6E4}">
                <adec:decorative xmlns:adec="http://schemas.microsoft.com/office/drawing/2017/decorative" val="1"/>
              </a:ext>
            </a:extLst>
          </p:cNvPr>
          <p:cNvSpPr/>
          <p:nvPr/>
        </p:nvSpPr>
        <p:spPr>
          <a:xfrm>
            <a:off x="5338835" y="2398053"/>
            <a:ext cx="5808687" cy="415604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D0220820-AB52-36F8-D2AD-84077F736643}"/>
              </a:ext>
              <a:ext uri="{C183D7F6-B498-43B3-948B-1728B52AA6E4}">
                <adec:decorative xmlns:adec="http://schemas.microsoft.com/office/drawing/2017/decorative" val="1"/>
              </a:ext>
            </a:extLst>
          </p:cNvPr>
          <p:cNvGrpSpPr/>
          <p:nvPr/>
        </p:nvGrpSpPr>
        <p:grpSpPr>
          <a:xfrm>
            <a:off x="7659341" y="303897"/>
            <a:ext cx="1167674" cy="1147053"/>
            <a:chOff x="7275650" y="437306"/>
            <a:chExt cx="1167674" cy="1147053"/>
          </a:xfrm>
        </p:grpSpPr>
        <p:sp>
          <p:nvSpPr>
            <p:cNvPr id="13" name="Oval 12">
              <a:extLst>
                <a:ext uri="{FF2B5EF4-FFF2-40B4-BE49-F238E27FC236}">
                  <a16:creationId xmlns:a16="http://schemas.microsoft.com/office/drawing/2014/main" id="{0CA853CF-7C01-C603-0B7F-405BFE42CE98}"/>
                </a:ext>
              </a:extLst>
            </p:cNvPr>
            <p:cNvSpPr/>
            <p:nvPr/>
          </p:nvSpPr>
          <p:spPr>
            <a:xfrm>
              <a:off x="7275650" y="437306"/>
              <a:ext cx="1167674" cy="1147053"/>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sp>
          <p:nvSpPr>
            <p:cNvPr id="14" name="Oval 13">
              <a:extLst>
                <a:ext uri="{FF2B5EF4-FFF2-40B4-BE49-F238E27FC236}">
                  <a16:creationId xmlns:a16="http://schemas.microsoft.com/office/drawing/2014/main" id="{4AF0BC39-8CC8-12E2-418B-AF14A8BE85A9}"/>
                </a:ext>
              </a:extLst>
            </p:cNvPr>
            <p:cNvSpPr/>
            <p:nvPr/>
          </p:nvSpPr>
          <p:spPr>
            <a:xfrm>
              <a:off x="7332800" y="516257"/>
              <a:ext cx="1033054" cy="989150"/>
            </a:xfrm>
            <a:prstGeom prst="ellipse">
              <a:avLst/>
            </a:prstGeom>
            <a:solidFill>
              <a:schemeClr val="bg1"/>
            </a:solidFill>
            <a:ln w="28575">
              <a:solidFill>
                <a:srgbClr val="6F5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 name="TextBox 16">
            <a:extLst>
              <a:ext uri="{FF2B5EF4-FFF2-40B4-BE49-F238E27FC236}">
                <a16:creationId xmlns:a16="http://schemas.microsoft.com/office/drawing/2014/main" id="{4CA5F8E9-5F7E-AA08-D2E3-A746C7E40CD8}"/>
              </a:ext>
            </a:extLst>
          </p:cNvPr>
          <p:cNvSpPr txBox="1"/>
          <p:nvPr/>
        </p:nvSpPr>
        <p:spPr>
          <a:xfrm>
            <a:off x="6628423" y="1529901"/>
            <a:ext cx="3209189" cy="646331"/>
          </a:xfrm>
          <a:prstGeom prst="rect">
            <a:avLst/>
          </a:prstGeom>
          <a:noFill/>
        </p:spPr>
        <p:txBody>
          <a:bodyPr wrap="square" rtlCol="0">
            <a:spAutoFit/>
          </a:bodyPr>
          <a:lstStyle/>
          <a:p>
            <a:pPr algn="ctr"/>
            <a:r>
              <a:rPr lang="en-GB" b="1" i="1" dirty="0">
                <a:solidFill>
                  <a:schemeClr val="bg1"/>
                </a:solidFill>
                <a:latin typeface="Calibri" panose="020F0502020204030204" pitchFamily="34" charset="0"/>
                <a:cs typeface="Calibri" panose="020F0502020204030204" pitchFamily="34" charset="0"/>
              </a:rPr>
              <a:t>Levels of satisfaction with the service they received</a:t>
            </a:r>
          </a:p>
        </p:txBody>
      </p:sp>
      <p:pic>
        <p:nvPicPr>
          <p:cNvPr id="15" name="Picture 14">
            <a:extLst>
              <a:ext uri="{FF2B5EF4-FFF2-40B4-BE49-F238E27FC236}">
                <a16:creationId xmlns:a16="http://schemas.microsoft.com/office/drawing/2014/main" id="{D61AC325-C7F9-561C-2AF2-E5B2520539D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01637" y="618727"/>
            <a:ext cx="862762" cy="517391"/>
          </a:xfrm>
          <a:prstGeom prst="rect">
            <a:avLst/>
          </a:prstGeom>
        </p:spPr>
      </p:pic>
      <p:graphicFrame>
        <p:nvGraphicFramePr>
          <p:cNvPr id="20" name="Chart 19" descr="A pie chart showing that 60% were very satisfied, 30% were satisfied, and 10% were neither satisfied or dissatisfied. ">
            <a:extLst>
              <a:ext uri="{FF2B5EF4-FFF2-40B4-BE49-F238E27FC236}">
                <a16:creationId xmlns:a16="http://schemas.microsoft.com/office/drawing/2014/main" id="{15903454-B16C-A1C7-6268-81678549118E}"/>
              </a:ext>
            </a:extLst>
          </p:cNvPr>
          <p:cNvGraphicFramePr>
            <a:graphicFrameLocks/>
          </p:cNvGraphicFramePr>
          <p:nvPr>
            <p:extLst>
              <p:ext uri="{D42A27DB-BD31-4B8C-83A1-F6EECF244321}">
                <p14:modId xmlns:p14="http://schemas.microsoft.com/office/powerpoint/2010/main" val="1795001009"/>
              </p:ext>
            </p:extLst>
          </p:nvPr>
        </p:nvGraphicFramePr>
        <p:xfrm>
          <a:off x="4342423" y="2251496"/>
          <a:ext cx="45720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Box 24">
            <a:extLst>
              <a:ext uri="{FF2B5EF4-FFF2-40B4-BE49-F238E27FC236}">
                <a16:creationId xmlns:a16="http://schemas.microsoft.com/office/drawing/2014/main" id="{7C4F23A1-A491-1A7E-9BA9-0DAD2D1ED87B}"/>
              </a:ext>
            </a:extLst>
          </p:cNvPr>
          <p:cNvSpPr txBox="1"/>
          <p:nvPr/>
        </p:nvSpPr>
        <p:spPr>
          <a:xfrm>
            <a:off x="7913337" y="2409180"/>
            <a:ext cx="3013346" cy="4093428"/>
          </a:xfrm>
          <a:prstGeom prst="rect">
            <a:avLst/>
          </a:prstGeom>
          <a:noFill/>
        </p:spPr>
        <p:txBody>
          <a:bodyPr wrap="square">
            <a:spAutoFit/>
          </a:bodyPr>
          <a:lstStyle/>
          <a:p>
            <a:pPr marL="285750" indent="-285750">
              <a:buFont typeface="Calibri" panose="020F0502020204030204" pitchFamily="34" charset="0"/>
              <a:buChar char="+"/>
            </a:pPr>
            <a:r>
              <a:rPr lang="en-GB" sz="1600">
                <a:latin typeface="Calibri" panose="020F0502020204030204" pitchFamily="34" charset="0"/>
                <a:cs typeface="Calibri" panose="020F0502020204030204" pitchFamily="34" charset="0"/>
              </a:rPr>
              <a:t>Immediate acknowledgement, quick reply and reassuring service</a:t>
            </a:r>
          </a:p>
          <a:p>
            <a:pPr marL="285750" indent="-285750">
              <a:buFont typeface="Calibri" panose="020F0502020204030204" pitchFamily="34" charset="0"/>
              <a:buChar char="+"/>
            </a:pPr>
            <a:endParaRPr lang="en-GB" sz="500">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GB" sz="1600">
                <a:latin typeface="Calibri" panose="020F0502020204030204" pitchFamily="34" charset="0"/>
                <a:cs typeface="Calibri" panose="020F0502020204030204" pitchFamily="34" charset="0"/>
              </a:rPr>
              <a:t>Didn't take long to use the online form, was quick and easy </a:t>
            </a:r>
          </a:p>
          <a:p>
            <a:pPr marL="285750" indent="-285750">
              <a:buFont typeface="Calibri" panose="020F0502020204030204" pitchFamily="34" charset="0"/>
              <a:buChar char="+"/>
            </a:pPr>
            <a:endParaRPr lang="en-GB" sz="500">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GB" sz="1600">
                <a:latin typeface="Calibri" panose="020F0502020204030204" pitchFamily="34" charset="0"/>
                <a:cs typeface="Calibri" panose="020F0502020204030204" pitchFamily="34" charset="0"/>
              </a:rPr>
              <a:t>Found both the CT and ER links on the website, could do both at the same time</a:t>
            </a:r>
          </a:p>
          <a:p>
            <a:pPr marL="285750" indent="-285750">
              <a:buFont typeface="Calibri" panose="020F0502020204030204" pitchFamily="34" charset="0"/>
              <a:buChar char="+"/>
            </a:pPr>
            <a:endParaRPr lang="en-GB" sz="500">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GB" sz="1600">
                <a:latin typeface="Calibri" panose="020F0502020204030204" pitchFamily="34" charset="0"/>
                <a:cs typeface="Calibri" panose="020F0502020204030204" pitchFamily="34" charset="0"/>
              </a:rPr>
              <a:t>Very clear communications </a:t>
            </a:r>
          </a:p>
          <a:p>
            <a:pPr marL="285750" indent="-285750">
              <a:buFont typeface="Arial" panose="020B0604020202020204" pitchFamily="34" charset="0"/>
              <a:buChar char="•"/>
            </a:pPr>
            <a:endParaRPr lang="en-GB" sz="1600">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GB" sz="1600">
                <a:latin typeface="Calibri" panose="020F0502020204030204" pitchFamily="34" charset="0"/>
                <a:cs typeface="Calibri" panose="020F0502020204030204" pitchFamily="34" charset="0"/>
              </a:rPr>
              <a:t>Online account didn’t show my move so felt the need to check </a:t>
            </a:r>
          </a:p>
          <a:p>
            <a:pPr marL="285750" indent="-285750">
              <a:buFont typeface="Calibri" panose="020F0502020204030204" pitchFamily="34" charset="0"/>
              <a:buChar char="―"/>
            </a:pPr>
            <a:endParaRPr lang="en-GB" sz="500">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GB" sz="1600">
                <a:latin typeface="Calibri" panose="020F0502020204030204" pitchFamily="34" charset="0"/>
                <a:cs typeface="Calibri" panose="020F0502020204030204" pitchFamily="34" charset="0"/>
              </a:rPr>
              <a:t>Chasing response for email/bill</a:t>
            </a:r>
          </a:p>
        </p:txBody>
      </p:sp>
      <p:sp>
        <p:nvSpPr>
          <p:cNvPr id="18" name="TextBox 17">
            <a:extLst>
              <a:ext uri="{FF2B5EF4-FFF2-40B4-BE49-F238E27FC236}">
                <a16:creationId xmlns:a16="http://schemas.microsoft.com/office/drawing/2014/main" id="{4F79274C-0633-EEF8-2506-22B04C257179}"/>
              </a:ext>
            </a:extLst>
          </p:cNvPr>
          <p:cNvSpPr txBox="1"/>
          <p:nvPr/>
        </p:nvSpPr>
        <p:spPr>
          <a:xfrm>
            <a:off x="5450533" y="5162055"/>
            <a:ext cx="2462804" cy="1077218"/>
          </a:xfrm>
          <a:prstGeom prst="rect">
            <a:avLst/>
          </a:prstGeom>
          <a:noFill/>
        </p:spPr>
        <p:txBody>
          <a:bodyPr wrap="square">
            <a:spAutoFit/>
          </a:bodyPr>
          <a:lstStyle/>
          <a:p>
            <a:pPr algn="ctr"/>
            <a:r>
              <a:rPr lang="en-GB" sz="1600" i="1">
                <a:solidFill>
                  <a:srgbClr val="002060"/>
                </a:solidFill>
                <a:latin typeface="Calibri" panose="020F0502020204030204" pitchFamily="34" charset="0"/>
                <a:cs typeface="Calibri" panose="020F0502020204030204" pitchFamily="34" charset="0"/>
              </a:rPr>
              <a:t>“…he was very </a:t>
            </a:r>
            <a:r>
              <a:rPr lang="en-GB" sz="1600" i="1" err="1">
                <a:solidFill>
                  <a:srgbClr val="002060"/>
                </a:solidFill>
                <a:latin typeface="Calibri" panose="020F0502020204030204" pitchFamily="34" charset="0"/>
                <a:cs typeface="Calibri" panose="020F0502020204030204" pitchFamily="34" charset="0"/>
              </a:rPr>
              <a:t>very</a:t>
            </a:r>
            <a:r>
              <a:rPr lang="en-GB" sz="1600" i="1">
                <a:solidFill>
                  <a:srgbClr val="002060"/>
                </a:solidFill>
                <a:latin typeface="Calibri" panose="020F0502020204030204" pitchFamily="34" charset="0"/>
                <a:cs typeface="Calibri" panose="020F0502020204030204" pitchFamily="34" charset="0"/>
              </a:rPr>
              <a:t> supportive; he gave me all the information… options… he was very helpful”</a:t>
            </a:r>
          </a:p>
        </p:txBody>
      </p:sp>
    </p:spTree>
    <p:extLst>
      <p:ext uri="{BB962C8B-B14F-4D97-AF65-F5344CB8AC3E}">
        <p14:creationId xmlns:p14="http://schemas.microsoft.com/office/powerpoint/2010/main" val="705883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BD82FC30-08C7-B40F-B8D0-BB52DCA0F4E3}"/>
              </a:ext>
            </a:extLst>
          </p:cNvPr>
          <p:cNvSpPr>
            <a:spLocks noGrp="1"/>
          </p:cNvSpPr>
          <p:nvPr>
            <p:ph type="title" idx="4294967295"/>
          </p:nvPr>
        </p:nvSpPr>
        <p:spPr>
          <a:xfrm>
            <a:off x="652371" y="-1147053"/>
            <a:ext cx="10625229" cy="1147053"/>
          </a:xfrm>
        </p:spPr>
        <p:txBody>
          <a:bodyPr vert="horz" lIns="91440" tIns="45720" rIns="91440" bIns="45720" rtlCol="0" anchor="b">
            <a:normAutofit/>
          </a:bodyPr>
          <a:lstStyle/>
          <a:p>
            <a:r>
              <a:rPr lang="en-GB" dirty="0"/>
              <a:t>User research 4</a:t>
            </a:r>
          </a:p>
        </p:txBody>
      </p:sp>
      <p:sp>
        <p:nvSpPr>
          <p:cNvPr id="2" name="Rectangle 1">
            <a:extLst>
              <a:ext uri="{FF2B5EF4-FFF2-40B4-BE49-F238E27FC236}">
                <a16:creationId xmlns:a16="http://schemas.microsoft.com/office/drawing/2014/main" id="{51590984-B02D-052A-ABAB-2AE69B57C195}"/>
              </a:ext>
              <a:ext uri="{C183D7F6-B498-43B3-948B-1728B52AA6E4}">
                <adec:decorative xmlns:adec="http://schemas.microsoft.com/office/drawing/2017/decorative" val="1"/>
              </a:ext>
            </a:extLst>
          </p:cNvPr>
          <p:cNvSpPr/>
          <p:nvPr/>
        </p:nvSpPr>
        <p:spPr>
          <a:xfrm>
            <a:off x="234249" y="916275"/>
            <a:ext cx="3689569" cy="1578429"/>
          </a:xfrm>
          <a:prstGeom prst="rect">
            <a:avLst/>
          </a:prstGeom>
          <a:solidFill>
            <a:srgbClr val="6F5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CD37BCD7-09D0-97F1-02FD-ECD16C276979}"/>
              </a:ext>
            </a:extLst>
          </p:cNvPr>
          <p:cNvSpPr txBox="1"/>
          <p:nvPr/>
        </p:nvSpPr>
        <p:spPr>
          <a:xfrm>
            <a:off x="474437" y="1625766"/>
            <a:ext cx="3209189" cy="646331"/>
          </a:xfrm>
          <a:prstGeom prst="rect">
            <a:avLst/>
          </a:prstGeom>
          <a:noFill/>
        </p:spPr>
        <p:txBody>
          <a:bodyPr wrap="square" rtlCol="0">
            <a:spAutoFit/>
          </a:bodyPr>
          <a:lstStyle/>
          <a:p>
            <a:pPr algn="ctr"/>
            <a:r>
              <a:rPr lang="en-GB" b="1" i="1" dirty="0">
                <a:solidFill>
                  <a:schemeClr val="bg1"/>
                </a:solidFill>
                <a:latin typeface="Calibri" panose="020F0502020204030204" pitchFamily="34" charset="0"/>
                <a:cs typeface="Calibri" panose="020F0502020204030204" pitchFamily="34" charset="0"/>
              </a:rPr>
              <a:t>Expectations related to other council services </a:t>
            </a:r>
          </a:p>
        </p:txBody>
      </p:sp>
      <p:sp>
        <p:nvSpPr>
          <p:cNvPr id="3" name="Rectangle 2">
            <a:extLst>
              <a:ext uri="{FF2B5EF4-FFF2-40B4-BE49-F238E27FC236}">
                <a16:creationId xmlns:a16="http://schemas.microsoft.com/office/drawing/2014/main" id="{CE7EFDF7-5E21-4CB8-A33E-DF16B449A215}"/>
              </a:ext>
            </a:extLst>
          </p:cNvPr>
          <p:cNvSpPr/>
          <p:nvPr/>
        </p:nvSpPr>
        <p:spPr>
          <a:xfrm>
            <a:off x="234248" y="2490650"/>
            <a:ext cx="3689569" cy="415604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Customers often seemed confused by this question, with many not knowing which other services they needed to notify. </a:t>
            </a: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The most mentioned services were Electoral Registration and garden waste, but customers didn't expect the information to be shared; they saw it as their own responsibility to handle.</a:t>
            </a: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81CE33D5-EF45-4973-BD7E-899392CD67FA}"/>
              </a:ext>
            </a:extLst>
          </p:cNvPr>
          <p:cNvSpPr txBox="1"/>
          <p:nvPr/>
        </p:nvSpPr>
        <p:spPr>
          <a:xfrm>
            <a:off x="301605" y="5335289"/>
            <a:ext cx="3554854" cy="1077218"/>
          </a:xfrm>
          <a:prstGeom prst="rect">
            <a:avLst/>
          </a:prstGeom>
          <a:noFill/>
        </p:spPr>
        <p:txBody>
          <a:bodyPr wrap="square">
            <a:spAutoFit/>
          </a:bodyPr>
          <a:lstStyle/>
          <a:p>
            <a:pPr algn="ctr"/>
            <a:r>
              <a:rPr lang="en-GB" sz="1600" i="1">
                <a:solidFill>
                  <a:srgbClr val="002060"/>
                </a:solidFill>
                <a:latin typeface="Calibri" panose="020F0502020204030204" pitchFamily="34" charset="0"/>
                <a:cs typeface="Calibri" panose="020F0502020204030204" pitchFamily="34" charset="0"/>
              </a:rPr>
              <a:t>“Nothing more that I’m aware of that needs your attention – no more need to contact the council” [now CT has been sorted]</a:t>
            </a:r>
          </a:p>
        </p:txBody>
      </p:sp>
      <p:grpSp>
        <p:nvGrpSpPr>
          <p:cNvPr id="4" name="Group 3">
            <a:extLst>
              <a:ext uri="{FF2B5EF4-FFF2-40B4-BE49-F238E27FC236}">
                <a16:creationId xmlns:a16="http://schemas.microsoft.com/office/drawing/2014/main" id="{402C21FC-698E-4FA8-1A64-F5BC41D7DC60}"/>
              </a:ext>
              <a:ext uri="{C183D7F6-B498-43B3-948B-1728B52AA6E4}">
                <adec:decorative xmlns:adec="http://schemas.microsoft.com/office/drawing/2017/decorative" val="1"/>
              </a:ext>
            </a:extLst>
          </p:cNvPr>
          <p:cNvGrpSpPr/>
          <p:nvPr/>
        </p:nvGrpSpPr>
        <p:grpSpPr>
          <a:xfrm>
            <a:off x="1495195" y="317541"/>
            <a:ext cx="1167674" cy="1147053"/>
            <a:chOff x="7275650" y="437306"/>
            <a:chExt cx="1167674" cy="1147053"/>
          </a:xfrm>
        </p:grpSpPr>
        <p:sp>
          <p:nvSpPr>
            <p:cNvPr id="5" name="Oval 4">
              <a:extLst>
                <a:ext uri="{FF2B5EF4-FFF2-40B4-BE49-F238E27FC236}">
                  <a16:creationId xmlns:a16="http://schemas.microsoft.com/office/drawing/2014/main" id="{0CCA3821-659A-C857-53DC-93C2E4492BFE}"/>
                </a:ext>
              </a:extLst>
            </p:cNvPr>
            <p:cNvSpPr/>
            <p:nvPr/>
          </p:nvSpPr>
          <p:spPr>
            <a:xfrm>
              <a:off x="7275650" y="437306"/>
              <a:ext cx="1167674" cy="1147053"/>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sp>
          <p:nvSpPr>
            <p:cNvPr id="6" name="Oval 5">
              <a:extLst>
                <a:ext uri="{FF2B5EF4-FFF2-40B4-BE49-F238E27FC236}">
                  <a16:creationId xmlns:a16="http://schemas.microsoft.com/office/drawing/2014/main" id="{2CABAAC6-FCEC-F06A-96BC-581D6B34A165}"/>
                </a:ext>
              </a:extLst>
            </p:cNvPr>
            <p:cNvSpPr/>
            <p:nvPr/>
          </p:nvSpPr>
          <p:spPr>
            <a:xfrm>
              <a:off x="7332800" y="516257"/>
              <a:ext cx="1033054" cy="989150"/>
            </a:xfrm>
            <a:prstGeom prst="ellipse">
              <a:avLst/>
            </a:prstGeom>
            <a:solidFill>
              <a:schemeClr val="bg1"/>
            </a:solidFill>
            <a:ln w="28575">
              <a:solidFill>
                <a:srgbClr val="6F5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a:extLst>
              <a:ext uri="{FF2B5EF4-FFF2-40B4-BE49-F238E27FC236}">
                <a16:creationId xmlns:a16="http://schemas.microsoft.com/office/drawing/2014/main" id="{20747049-464B-E43F-8A90-83DC7A872AAC}"/>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47651" y="657579"/>
            <a:ext cx="862762" cy="517391"/>
          </a:xfrm>
          <a:prstGeom prst="rect">
            <a:avLst/>
          </a:prstGeom>
        </p:spPr>
      </p:pic>
      <p:sp>
        <p:nvSpPr>
          <p:cNvPr id="34" name="Rectangle 33">
            <a:extLst>
              <a:ext uri="{FF2B5EF4-FFF2-40B4-BE49-F238E27FC236}">
                <a16:creationId xmlns:a16="http://schemas.microsoft.com/office/drawing/2014/main" id="{86E1C0ED-3A72-7C0E-05E1-66318D15EBA4}"/>
              </a:ext>
              <a:ext uri="{C183D7F6-B498-43B3-948B-1728B52AA6E4}">
                <adec:decorative xmlns:adec="http://schemas.microsoft.com/office/drawing/2017/decorative" val="1"/>
              </a:ext>
            </a:extLst>
          </p:cNvPr>
          <p:cNvSpPr/>
          <p:nvPr/>
        </p:nvSpPr>
        <p:spPr>
          <a:xfrm>
            <a:off x="4251214" y="916275"/>
            <a:ext cx="3689569" cy="1578429"/>
          </a:xfrm>
          <a:prstGeom prst="rect">
            <a:avLst/>
          </a:prstGeom>
          <a:solidFill>
            <a:srgbClr val="6F5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TextBox 48">
            <a:extLst>
              <a:ext uri="{FF2B5EF4-FFF2-40B4-BE49-F238E27FC236}">
                <a16:creationId xmlns:a16="http://schemas.microsoft.com/office/drawing/2014/main" id="{16CE67AF-02BE-268C-B9E9-30E16D6F1740}"/>
              </a:ext>
            </a:extLst>
          </p:cNvPr>
          <p:cNvSpPr txBox="1"/>
          <p:nvPr/>
        </p:nvSpPr>
        <p:spPr>
          <a:xfrm>
            <a:off x="4358483" y="1644338"/>
            <a:ext cx="3475028" cy="369332"/>
          </a:xfrm>
          <a:prstGeom prst="rect">
            <a:avLst/>
          </a:prstGeom>
          <a:noFill/>
        </p:spPr>
        <p:txBody>
          <a:bodyPr wrap="square">
            <a:spAutoFit/>
          </a:bodyPr>
          <a:lstStyle/>
          <a:p>
            <a:pPr algn="ctr"/>
            <a:r>
              <a:rPr lang="en-GB" b="1" i="1">
                <a:solidFill>
                  <a:schemeClr val="bg1"/>
                </a:solidFill>
                <a:latin typeface="Calibri" panose="020F0502020204030204" pitchFamily="34" charset="0"/>
                <a:cs typeface="Calibri" panose="020F0502020204030204" pitchFamily="34" charset="0"/>
              </a:rPr>
              <a:t>Awareness of paid for services</a:t>
            </a:r>
          </a:p>
        </p:txBody>
      </p:sp>
      <p:sp>
        <p:nvSpPr>
          <p:cNvPr id="35" name="Rectangle 34">
            <a:extLst>
              <a:ext uri="{FF2B5EF4-FFF2-40B4-BE49-F238E27FC236}">
                <a16:creationId xmlns:a16="http://schemas.microsoft.com/office/drawing/2014/main" id="{D10887D1-9CE7-A913-4121-B178AA1536E0}"/>
              </a:ext>
            </a:extLst>
          </p:cNvPr>
          <p:cNvSpPr/>
          <p:nvPr/>
        </p:nvSpPr>
        <p:spPr>
          <a:xfrm>
            <a:off x="4251213" y="2490650"/>
            <a:ext cx="3689569" cy="415604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GB" sz="1600" b="0" i="0">
                <a:solidFill>
                  <a:srgbClr val="0D0D0D"/>
                </a:solidFill>
                <a:effectLst/>
                <a:latin typeface="Söhne"/>
              </a:rPr>
              <a:t>Customers had varying levels of awareness regarding Council-paid services. </a:t>
            </a:r>
          </a:p>
          <a:p>
            <a:pPr marL="285750" indent="-285750">
              <a:buFont typeface="Arial" panose="020B0604020202020204" pitchFamily="34" charset="0"/>
              <a:buChar char="•"/>
            </a:pPr>
            <a:r>
              <a:rPr lang="en-GB" sz="1600" b="0" i="0">
                <a:solidFill>
                  <a:srgbClr val="0D0D0D"/>
                </a:solidFill>
                <a:effectLst/>
                <a:latin typeface="Söhne"/>
              </a:rPr>
              <a:t>Some were already signed up, some knew and weren't interested, and only a few were unaware of the options available.  </a:t>
            </a:r>
            <a:endParaRPr lang="en-GB" sz="1600">
              <a:solidFill>
                <a:srgbClr val="0D0D0D"/>
              </a:solidFill>
              <a:latin typeface="Söhne"/>
              <a:cs typeface="Calibri" panose="020F0502020204030204" pitchFamily="34" charset="0"/>
            </a:endParaRPr>
          </a:p>
          <a:p>
            <a:pPr marL="285750" indent="-285750">
              <a:buFont typeface="Arial" panose="020B0604020202020204" pitchFamily="34" charset="0"/>
              <a:buChar char="•"/>
            </a:pPr>
            <a:endParaRPr lang="en-GB" sz="1600">
              <a:solidFill>
                <a:srgbClr val="0D0D0D"/>
              </a:solidFill>
              <a:latin typeface="Söhne"/>
              <a:cs typeface="Calibri" panose="020F0502020204030204" pitchFamily="34" charset="0"/>
            </a:endParaRPr>
          </a:p>
          <a:p>
            <a:pPr marL="285750" indent="-285750">
              <a:buFont typeface="Arial" panose="020B0604020202020204" pitchFamily="34" charset="0"/>
              <a:buChar char="•"/>
            </a:pPr>
            <a:endParaRPr lang="en-GB" sz="1600">
              <a:solidFill>
                <a:srgbClr val="0D0D0D"/>
              </a:solidFill>
              <a:latin typeface="Söhne"/>
              <a:cs typeface="Calibri" panose="020F0502020204030204" pitchFamily="34" charset="0"/>
            </a:endParaRPr>
          </a:p>
          <a:p>
            <a:endParaRPr lang="en-GB" sz="1600">
              <a:solidFill>
                <a:schemeClr val="tx1"/>
              </a:solidFill>
              <a:latin typeface="Calibri" panose="020F0502020204030204" pitchFamily="34" charset="0"/>
              <a:cs typeface="Calibri" panose="020F0502020204030204" pitchFamily="34" charset="0"/>
            </a:endParaRPr>
          </a:p>
          <a:p>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0FCAE02B-79B8-42C2-F0C2-BED4EE02D863}"/>
              </a:ext>
            </a:extLst>
          </p:cNvPr>
          <p:cNvSpPr txBox="1"/>
          <p:nvPr/>
        </p:nvSpPr>
        <p:spPr>
          <a:xfrm>
            <a:off x="4318570" y="4966694"/>
            <a:ext cx="3554854" cy="830997"/>
          </a:xfrm>
          <a:prstGeom prst="rect">
            <a:avLst/>
          </a:prstGeom>
          <a:noFill/>
        </p:spPr>
        <p:txBody>
          <a:bodyPr wrap="square">
            <a:spAutoFit/>
          </a:bodyPr>
          <a:lstStyle/>
          <a:p>
            <a:pPr algn="ctr"/>
            <a:r>
              <a:rPr lang="en-GB" sz="1600" i="1">
                <a:solidFill>
                  <a:srgbClr val="002060"/>
                </a:solidFill>
                <a:latin typeface="Calibri" panose="020F0502020204030204" pitchFamily="34" charset="0"/>
                <a:cs typeface="Calibri" panose="020F0502020204030204" pitchFamily="34" charset="0"/>
              </a:rPr>
              <a:t>“Pretty much all councils offer the same thing, so I think most people are aware of these types of services”</a:t>
            </a:r>
          </a:p>
        </p:txBody>
      </p:sp>
      <p:grpSp>
        <p:nvGrpSpPr>
          <p:cNvPr id="36" name="Group 35">
            <a:extLst>
              <a:ext uri="{FF2B5EF4-FFF2-40B4-BE49-F238E27FC236}">
                <a16:creationId xmlns:a16="http://schemas.microsoft.com/office/drawing/2014/main" id="{9A1E0B68-90EF-7BE2-DA4B-F17C1C84892E}"/>
              </a:ext>
              <a:ext uri="{C183D7F6-B498-43B3-948B-1728B52AA6E4}">
                <adec:decorative xmlns:adec="http://schemas.microsoft.com/office/drawing/2017/decorative" val="1"/>
              </a:ext>
            </a:extLst>
          </p:cNvPr>
          <p:cNvGrpSpPr/>
          <p:nvPr/>
        </p:nvGrpSpPr>
        <p:grpSpPr>
          <a:xfrm>
            <a:off x="5512160" y="317541"/>
            <a:ext cx="1167674" cy="1147053"/>
            <a:chOff x="7275650" y="437306"/>
            <a:chExt cx="1167674" cy="1147053"/>
          </a:xfrm>
        </p:grpSpPr>
        <p:sp>
          <p:nvSpPr>
            <p:cNvPr id="38" name="Oval 37">
              <a:extLst>
                <a:ext uri="{FF2B5EF4-FFF2-40B4-BE49-F238E27FC236}">
                  <a16:creationId xmlns:a16="http://schemas.microsoft.com/office/drawing/2014/main" id="{AFBFD2C4-0A28-8B99-9FB9-C90F7FDFAF85}"/>
                </a:ext>
              </a:extLst>
            </p:cNvPr>
            <p:cNvSpPr/>
            <p:nvPr/>
          </p:nvSpPr>
          <p:spPr>
            <a:xfrm>
              <a:off x="7275650" y="437306"/>
              <a:ext cx="1167674" cy="1147053"/>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sp>
          <p:nvSpPr>
            <p:cNvPr id="39" name="Oval 38">
              <a:extLst>
                <a:ext uri="{FF2B5EF4-FFF2-40B4-BE49-F238E27FC236}">
                  <a16:creationId xmlns:a16="http://schemas.microsoft.com/office/drawing/2014/main" id="{BC0B9131-8A90-D1F7-D797-C1219F3E8602}"/>
                </a:ext>
              </a:extLst>
            </p:cNvPr>
            <p:cNvSpPr/>
            <p:nvPr/>
          </p:nvSpPr>
          <p:spPr>
            <a:xfrm>
              <a:off x="7332800" y="516257"/>
              <a:ext cx="1033054" cy="989150"/>
            </a:xfrm>
            <a:prstGeom prst="ellipse">
              <a:avLst/>
            </a:prstGeom>
            <a:solidFill>
              <a:schemeClr val="bg1"/>
            </a:solidFill>
            <a:ln w="28575">
              <a:solidFill>
                <a:srgbClr val="6F5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7" name="Picture 36">
            <a:extLst>
              <a:ext uri="{FF2B5EF4-FFF2-40B4-BE49-F238E27FC236}">
                <a16:creationId xmlns:a16="http://schemas.microsoft.com/office/drawing/2014/main" id="{FCBBB7D6-5EB8-59B0-D310-5EF3D7E0F49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664616" y="657579"/>
            <a:ext cx="862762" cy="517391"/>
          </a:xfrm>
          <a:prstGeom prst="rect">
            <a:avLst/>
          </a:prstGeom>
        </p:spPr>
      </p:pic>
      <p:sp>
        <p:nvSpPr>
          <p:cNvPr id="41" name="Rectangle 40">
            <a:extLst>
              <a:ext uri="{FF2B5EF4-FFF2-40B4-BE49-F238E27FC236}">
                <a16:creationId xmlns:a16="http://schemas.microsoft.com/office/drawing/2014/main" id="{26EA8450-14F5-819F-6DDA-773D250B9A9B}"/>
              </a:ext>
              <a:ext uri="{C183D7F6-B498-43B3-948B-1728B52AA6E4}">
                <adec:decorative xmlns:adec="http://schemas.microsoft.com/office/drawing/2017/decorative" val="1"/>
              </a:ext>
            </a:extLst>
          </p:cNvPr>
          <p:cNvSpPr/>
          <p:nvPr/>
        </p:nvSpPr>
        <p:spPr>
          <a:xfrm>
            <a:off x="8268182" y="916275"/>
            <a:ext cx="3689569" cy="1578429"/>
          </a:xfrm>
          <a:prstGeom prst="rect">
            <a:avLst/>
          </a:prstGeom>
          <a:solidFill>
            <a:srgbClr val="6F5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TextBox 50">
            <a:extLst>
              <a:ext uri="{FF2B5EF4-FFF2-40B4-BE49-F238E27FC236}">
                <a16:creationId xmlns:a16="http://schemas.microsoft.com/office/drawing/2014/main" id="{B9107696-625A-1AB5-E957-5EF0A9AD490B}"/>
              </a:ext>
            </a:extLst>
          </p:cNvPr>
          <p:cNvSpPr txBox="1"/>
          <p:nvPr/>
        </p:nvSpPr>
        <p:spPr>
          <a:xfrm>
            <a:off x="8261952" y="1523658"/>
            <a:ext cx="3582409" cy="923330"/>
          </a:xfrm>
          <a:prstGeom prst="rect">
            <a:avLst/>
          </a:prstGeom>
          <a:noFill/>
        </p:spPr>
        <p:txBody>
          <a:bodyPr wrap="square">
            <a:spAutoFit/>
          </a:bodyPr>
          <a:lstStyle/>
          <a:p>
            <a:pPr algn="ctr"/>
            <a:r>
              <a:rPr lang="en-GB" b="1" i="1">
                <a:solidFill>
                  <a:schemeClr val="bg1"/>
                </a:solidFill>
                <a:latin typeface="Calibri" panose="020F0502020204030204" pitchFamily="34" charset="0"/>
                <a:cs typeface="Calibri" panose="020F0502020204030204" pitchFamily="34" charset="0"/>
              </a:rPr>
              <a:t>Expectation around how their move is handled with external organisations</a:t>
            </a:r>
          </a:p>
        </p:txBody>
      </p:sp>
      <p:sp>
        <p:nvSpPr>
          <p:cNvPr id="42" name="Rectangle 41">
            <a:extLst>
              <a:ext uri="{FF2B5EF4-FFF2-40B4-BE49-F238E27FC236}">
                <a16:creationId xmlns:a16="http://schemas.microsoft.com/office/drawing/2014/main" id="{8EA08E51-ADB6-4704-32F2-9DB6F8D0EA01}"/>
              </a:ext>
            </a:extLst>
          </p:cNvPr>
          <p:cNvSpPr/>
          <p:nvPr/>
        </p:nvSpPr>
        <p:spPr>
          <a:xfrm>
            <a:off x="8268181" y="2490650"/>
            <a:ext cx="3689569" cy="4156049"/>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600" b="0" i="0" dirty="0">
              <a:solidFill>
                <a:srgbClr val="0D0D0D"/>
              </a:solidFill>
              <a:effectLst/>
              <a:latin typeface="Söhne"/>
            </a:endParaRPr>
          </a:p>
          <a:p>
            <a:pPr marL="285750" indent="-285750">
              <a:buFont typeface="Arial" panose="020B0604020202020204" pitchFamily="34" charset="0"/>
              <a:buChar char="•"/>
            </a:pPr>
            <a:r>
              <a:rPr lang="en-GB" sz="1600" b="0" i="0" dirty="0">
                <a:solidFill>
                  <a:srgbClr val="0D0D0D"/>
                </a:solidFill>
                <a:effectLst/>
                <a:latin typeface="Söhne"/>
              </a:rPr>
              <a:t>Customers didn't expect the council to assist them with external organisations during their move. </a:t>
            </a:r>
          </a:p>
          <a:p>
            <a:pPr marL="285750" indent="-285750">
              <a:buFont typeface="Arial" panose="020B0604020202020204" pitchFamily="34" charset="0"/>
              <a:buChar char="•"/>
            </a:pPr>
            <a:r>
              <a:rPr lang="en-GB" sz="1600" dirty="0">
                <a:solidFill>
                  <a:srgbClr val="0D0D0D"/>
                </a:solidFill>
                <a:latin typeface="Söhne"/>
              </a:rPr>
              <a:t>Many</a:t>
            </a:r>
            <a:r>
              <a:rPr lang="en-GB" sz="1600" b="0" i="0" dirty="0">
                <a:solidFill>
                  <a:srgbClr val="0D0D0D"/>
                </a:solidFill>
                <a:effectLst/>
                <a:latin typeface="Söhne"/>
              </a:rPr>
              <a:t> recognised their own responsibilities in getting things done, though they sometimes suggested that helpful reminders would be useful.</a:t>
            </a:r>
          </a:p>
          <a:p>
            <a:pPr marL="285750" indent="-285750">
              <a:buFont typeface="Arial" panose="020B0604020202020204" pitchFamily="34" charset="0"/>
              <a:buChar char="•"/>
            </a:pPr>
            <a:r>
              <a:rPr lang="en-GB" sz="1600" b="0" i="0" dirty="0">
                <a:solidFill>
                  <a:srgbClr val="0D0D0D"/>
                </a:solidFill>
                <a:effectLst/>
                <a:latin typeface="Söhne"/>
              </a:rPr>
              <a:t>However, some thought it would be appropriate for the council to support more vulnerable customers to ensure they were taken care of.</a:t>
            </a: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4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4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err="1">
                <a:solidFill>
                  <a:srgbClr val="002060"/>
                </a:solidFill>
                <a:hlinkClick r:id="rId5">
                  <a:extLst>
                    <a:ext uri="{A12FA001-AC4F-418D-AE19-62706E023703}">
                      <ahyp:hlinkClr xmlns:ahyp="http://schemas.microsoft.com/office/drawing/2018/hyperlinkcolor" val="tx"/>
                    </a:ext>
                  </a:extLst>
                </a:hlinkClick>
              </a:rPr>
              <a:t>Hackey</a:t>
            </a:r>
            <a:r>
              <a:rPr lang="en-GB" sz="1400" dirty="0">
                <a:solidFill>
                  <a:srgbClr val="002060"/>
                </a:solidFill>
                <a:hlinkClick r:id="rId5">
                  <a:extLst>
                    <a:ext uri="{A12FA001-AC4F-418D-AE19-62706E023703}">
                      <ahyp:hlinkClr xmlns:ahyp="http://schemas.microsoft.com/office/drawing/2018/hyperlinkcolor" val="tx"/>
                    </a:ext>
                  </a:extLst>
                </a:hlinkClick>
              </a:rPr>
              <a:t> Council: (PUBLIC) Analytics, survey results and insight summary.pdf - Google Drive</a:t>
            </a:r>
            <a:endParaRPr lang="en-GB" sz="1400" dirty="0">
              <a:solidFill>
                <a:srgbClr val="002060"/>
              </a:solidFill>
              <a:latin typeface="Calibri" panose="020F0502020204030204" pitchFamily="34" charset="0"/>
              <a:cs typeface="Calibri" panose="020F0502020204030204" pitchFamily="34" charset="0"/>
            </a:endParaRPr>
          </a:p>
        </p:txBody>
      </p:sp>
      <p:grpSp>
        <p:nvGrpSpPr>
          <p:cNvPr id="43" name="Group 42">
            <a:extLst>
              <a:ext uri="{FF2B5EF4-FFF2-40B4-BE49-F238E27FC236}">
                <a16:creationId xmlns:a16="http://schemas.microsoft.com/office/drawing/2014/main" id="{3FF5AFB0-07B7-B983-89E1-ACE9469ABA19}"/>
              </a:ext>
              <a:ext uri="{C183D7F6-B498-43B3-948B-1728B52AA6E4}">
                <adec:decorative xmlns:adec="http://schemas.microsoft.com/office/drawing/2017/decorative" val="1"/>
              </a:ext>
            </a:extLst>
          </p:cNvPr>
          <p:cNvGrpSpPr/>
          <p:nvPr/>
        </p:nvGrpSpPr>
        <p:grpSpPr>
          <a:xfrm>
            <a:off x="9529128" y="317541"/>
            <a:ext cx="1167674" cy="1147053"/>
            <a:chOff x="7275650" y="437306"/>
            <a:chExt cx="1167674" cy="1147053"/>
          </a:xfrm>
        </p:grpSpPr>
        <p:sp>
          <p:nvSpPr>
            <p:cNvPr id="45" name="Oval 44">
              <a:extLst>
                <a:ext uri="{FF2B5EF4-FFF2-40B4-BE49-F238E27FC236}">
                  <a16:creationId xmlns:a16="http://schemas.microsoft.com/office/drawing/2014/main" id="{4233D32B-3DA1-BA9A-1C28-25E67351E0CD}"/>
                </a:ext>
              </a:extLst>
            </p:cNvPr>
            <p:cNvSpPr/>
            <p:nvPr/>
          </p:nvSpPr>
          <p:spPr>
            <a:xfrm>
              <a:off x="7275650" y="437306"/>
              <a:ext cx="1167674" cy="1147053"/>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sp>
          <p:nvSpPr>
            <p:cNvPr id="46" name="Oval 45">
              <a:extLst>
                <a:ext uri="{FF2B5EF4-FFF2-40B4-BE49-F238E27FC236}">
                  <a16:creationId xmlns:a16="http://schemas.microsoft.com/office/drawing/2014/main" id="{D976ABC1-08A8-F1BE-F74E-25B40A5CEE90}"/>
                </a:ext>
              </a:extLst>
            </p:cNvPr>
            <p:cNvSpPr/>
            <p:nvPr/>
          </p:nvSpPr>
          <p:spPr>
            <a:xfrm>
              <a:off x="7332800" y="516257"/>
              <a:ext cx="1033054" cy="989150"/>
            </a:xfrm>
            <a:prstGeom prst="ellipse">
              <a:avLst/>
            </a:prstGeom>
            <a:solidFill>
              <a:schemeClr val="bg1"/>
            </a:solidFill>
            <a:ln w="28575">
              <a:solidFill>
                <a:srgbClr val="6F5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4" name="Picture 43">
            <a:extLst>
              <a:ext uri="{FF2B5EF4-FFF2-40B4-BE49-F238E27FC236}">
                <a16:creationId xmlns:a16="http://schemas.microsoft.com/office/drawing/2014/main" id="{1F037813-5576-424C-5910-43DFBD592F8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9681584" y="657579"/>
            <a:ext cx="862762" cy="517391"/>
          </a:xfrm>
          <a:prstGeom prst="rect">
            <a:avLst/>
          </a:prstGeom>
        </p:spPr>
      </p:pic>
    </p:spTree>
    <p:extLst>
      <p:ext uri="{BB962C8B-B14F-4D97-AF65-F5344CB8AC3E}">
        <p14:creationId xmlns:p14="http://schemas.microsoft.com/office/powerpoint/2010/main" val="28896027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C44360A-32D9-3F26-BF92-4B88CE8B7DBB}"/>
              </a:ext>
            </a:extLst>
          </p:cNvPr>
          <p:cNvSpPr txBox="1">
            <a:spLocks noGrp="1"/>
          </p:cNvSpPr>
          <p:nvPr>
            <p:ph type="title" idx="4294967295"/>
          </p:nvPr>
        </p:nvSpPr>
        <p:spPr>
          <a:xfrm>
            <a:off x="305015" y="218384"/>
            <a:ext cx="5414120"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US"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USER RESEARCH 5</a:t>
            </a:r>
          </a:p>
        </p:txBody>
      </p:sp>
      <p:sp>
        <p:nvSpPr>
          <p:cNvPr id="4" name="Rectangle 3">
            <a:extLst>
              <a:ext uri="{FF2B5EF4-FFF2-40B4-BE49-F238E27FC236}">
                <a16:creationId xmlns:a16="http://schemas.microsoft.com/office/drawing/2014/main" id="{94C203B2-C4BA-CB0B-3C13-682302B82534}"/>
              </a:ext>
              <a:ext uri="{C183D7F6-B498-43B3-948B-1728B52AA6E4}">
                <adec:decorative xmlns:adec="http://schemas.microsoft.com/office/drawing/2017/decorative" val="1"/>
              </a:ext>
            </a:extLst>
          </p:cNvPr>
          <p:cNvSpPr/>
          <p:nvPr/>
        </p:nvSpPr>
        <p:spPr>
          <a:xfrm>
            <a:off x="867248" y="1272695"/>
            <a:ext cx="10457503" cy="1341972"/>
          </a:xfrm>
          <a:prstGeom prst="rect">
            <a:avLst/>
          </a:prstGeom>
          <a:solidFill>
            <a:srgbClr val="6F5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TextBox 39">
            <a:extLst>
              <a:ext uri="{FF2B5EF4-FFF2-40B4-BE49-F238E27FC236}">
                <a16:creationId xmlns:a16="http://schemas.microsoft.com/office/drawing/2014/main" id="{106C8F19-550D-909F-E457-40D012A9A67F}"/>
              </a:ext>
            </a:extLst>
          </p:cNvPr>
          <p:cNvSpPr txBox="1"/>
          <p:nvPr/>
        </p:nvSpPr>
        <p:spPr>
          <a:xfrm>
            <a:off x="3902909" y="1783407"/>
            <a:ext cx="3937466" cy="707886"/>
          </a:xfrm>
          <a:prstGeom prst="rect">
            <a:avLst/>
          </a:prstGeom>
          <a:noFill/>
        </p:spPr>
        <p:txBody>
          <a:bodyPr wrap="square" rtlCol="0">
            <a:spAutoFit/>
          </a:bodyPr>
          <a:lstStyle/>
          <a:p>
            <a:pPr algn="ctr"/>
            <a:r>
              <a:rPr lang="en-GB" sz="2000" b="1" i="1" dirty="0">
                <a:solidFill>
                  <a:schemeClr val="bg1"/>
                </a:solidFill>
                <a:latin typeface="Calibri" panose="020F0502020204030204" pitchFamily="34" charset="0"/>
                <a:cs typeface="Calibri" panose="020F0502020204030204" pitchFamily="34" charset="0"/>
              </a:rPr>
              <a:t>What information they may like to receive upon moving? </a:t>
            </a:r>
          </a:p>
        </p:txBody>
      </p:sp>
      <p:sp>
        <p:nvSpPr>
          <p:cNvPr id="10" name="Rectangle 9">
            <a:extLst>
              <a:ext uri="{FF2B5EF4-FFF2-40B4-BE49-F238E27FC236}">
                <a16:creationId xmlns:a16="http://schemas.microsoft.com/office/drawing/2014/main" id="{40C5A957-A60C-0259-55B7-A81BD6BC18A1}"/>
              </a:ext>
            </a:extLst>
          </p:cNvPr>
          <p:cNvSpPr/>
          <p:nvPr/>
        </p:nvSpPr>
        <p:spPr>
          <a:xfrm>
            <a:off x="857059" y="2614668"/>
            <a:ext cx="3430567" cy="392756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Calibri" panose="020F0502020204030204" pitchFamily="34" charset="0"/>
                <a:cs typeface="Calibri" panose="020F0502020204030204" pitchFamily="34" charset="0"/>
              </a:rPr>
              <a:t>Some customers did not feel they needed to receive anything directly, they were happy to find information they require as and when needed – referring to websites being informative ‘these days’ </a:t>
            </a:r>
          </a:p>
          <a:p>
            <a:pPr algn="ct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Bins, local tip and recycling information </a:t>
            </a: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Helpful reminders/ checklist of moving home actions </a:t>
            </a: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‘Information about my local area’ – customers were often vague about what this meant for them. </a:t>
            </a:r>
          </a:p>
        </p:txBody>
      </p:sp>
      <p:sp>
        <p:nvSpPr>
          <p:cNvPr id="2" name="Rectangle 1">
            <a:extLst>
              <a:ext uri="{FF2B5EF4-FFF2-40B4-BE49-F238E27FC236}">
                <a16:creationId xmlns:a16="http://schemas.microsoft.com/office/drawing/2014/main" id="{38F059EE-523B-4D84-C528-1DA0198990E4}"/>
              </a:ext>
            </a:extLst>
          </p:cNvPr>
          <p:cNvSpPr/>
          <p:nvPr/>
        </p:nvSpPr>
        <p:spPr>
          <a:xfrm>
            <a:off x="4368648" y="2614668"/>
            <a:ext cx="3454704" cy="392756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a:solidFill>
                  <a:schemeClr val="tx1"/>
                </a:solidFill>
                <a:latin typeface="Calibri" panose="020F0502020204030204" pitchFamily="34" charset="0"/>
                <a:cs typeface="Calibri" panose="020F0502020204030204" pitchFamily="34" charset="0"/>
              </a:rPr>
              <a:t>Some more niche requests linked to energy providers and support with finding the cheapest deals in the area, community safety matters and providing a welcome to the borough to enabling convenient parking on moving day. </a:t>
            </a:r>
          </a:p>
          <a:p>
            <a:endParaRPr lang="en-GB" sz="1600">
              <a:solidFill>
                <a:schemeClr val="tx1"/>
              </a:solidFill>
              <a:latin typeface="Calibri" panose="020F0502020204030204" pitchFamily="34" charset="0"/>
              <a:cs typeface="Calibri" panose="020F0502020204030204" pitchFamily="34" charset="0"/>
            </a:endParaRPr>
          </a:p>
          <a:p>
            <a:pPr algn="ctr"/>
            <a:r>
              <a:rPr lang="en-GB" sz="1600">
                <a:solidFill>
                  <a:schemeClr val="tx1"/>
                </a:solidFill>
                <a:latin typeface="Calibri" panose="020F0502020204030204" pitchFamily="34" charset="0"/>
                <a:cs typeface="Calibri" panose="020F0502020204030204" pitchFamily="34" charset="0"/>
              </a:rPr>
              <a:t>Often customers were drawn to existing communications, receiving a paper bill – and suggested paper leaflets would be helpful. When asked about alternative methods, many felt email would be acceptable. </a:t>
            </a:r>
          </a:p>
        </p:txBody>
      </p:sp>
      <p:sp>
        <p:nvSpPr>
          <p:cNvPr id="7" name="Rectangle 6">
            <a:extLst>
              <a:ext uri="{FF2B5EF4-FFF2-40B4-BE49-F238E27FC236}">
                <a16:creationId xmlns:a16="http://schemas.microsoft.com/office/drawing/2014/main" id="{8E1A3F4C-3E1E-F28C-588E-316F4F734EDD}"/>
              </a:ext>
            </a:extLst>
          </p:cNvPr>
          <p:cNvSpPr/>
          <p:nvPr/>
        </p:nvSpPr>
        <p:spPr>
          <a:xfrm>
            <a:off x="7904374" y="2626831"/>
            <a:ext cx="3417403" cy="391539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b="1">
              <a:solidFill>
                <a:schemeClr val="tx1"/>
              </a:solidFill>
              <a:latin typeface="Calibri" panose="020F0502020204030204" pitchFamily="34" charset="0"/>
              <a:cs typeface="Calibri" panose="020F0502020204030204" pitchFamily="34" charset="0"/>
            </a:endParaRPr>
          </a:p>
          <a:p>
            <a:pPr algn="ctr"/>
            <a:r>
              <a:rPr lang="en-GB" sz="1600">
                <a:solidFill>
                  <a:schemeClr val="tx1"/>
                </a:solidFill>
                <a:latin typeface="Calibri" panose="020F0502020204030204" pitchFamily="34" charset="0"/>
                <a:cs typeface="Calibri" panose="020F0502020204030204" pitchFamily="34" charset="0"/>
              </a:rPr>
              <a:t>17% of webform users signed up for news</a:t>
            </a: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Majority sign up to receive news and updates </a:t>
            </a: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Around 50% sign up consultation and Leader news</a:t>
            </a:r>
          </a:p>
          <a:p>
            <a:pPr marL="285750" indent="-285750">
              <a:buFont typeface="Arial" panose="020B0604020202020204" pitchFamily="34" charset="0"/>
              <a:buChar char="•"/>
            </a:pPr>
            <a:endParaRPr lang="en-GB" sz="10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endParaRPr lang="en-GB" sz="1600">
              <a:solidFill>
                <a:schemeClr val="tx1"/>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B6725BEA-27E2-21CB-910F-373D3FFBB012}"/>
              </a:ext>
              <a:ext uri="{C183D7F6-B498-43B3-948B-1728B52AA6E4}">
                <adec:decorative xmlns:adec="http://schemas.microsoft.com/office/drawing/2017/decorative" val="1"/>
              </a:ext>
            </a:extLst>
          </p:cNvPr>
          <p:cNvGrpSpPr/>
          <p:nvPr/>
        </p:nvGrpSpPr>
        <p:grpSpPr>
          <a:xfrm>
            <a:off x="5305193" y="722908"/>
            <a:ext cx="1167674" cy="1147053"/>
            <a:chOff x="7275650" y="437306"/>
            <a:chExt cx="1167674" cy="1147053"/>
          </a:xfrm>
        </p:grpSpPr>
        <p:sp>
          <p:nvSpPr>
            <p:cNvPr id="17" name="Oval 16">
              <a:extLst>
                <a:ext uri="{FF2B5EF4-FFF2-40B4-BE49-F238E27FC236}">
                  <a16:creationId xmlns:a16="http://schemas.microsoft.com/office/drawing/2014/main" id="{B4263355-C1BB-228D-BB4F-4319E7565995}"/>
                </a:ext>
              </a:extLst>
            </p:cNvPr>
            <p:cNvSpPr/>
            <p:nvPr/>
          </p:nvSpPr>
          <p:spPr>
            <a:xfrm>
              <a:off x="7275650" y="437306"/>
              <a:ext cx="1167674" cy="1147053"/>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sp>
          <p:nvSpPr>
            <p:cNvPr id="16" name="Oval 15">
              <a:extLst>
                <a:ext uri="{FF2B5EF4-FFF2-40B4-BE49-F238E27FC236}">
                  <a16:creationId xmlns:a16="http://schemas.microsoft.com/office/drawing/2014/main" id="{BF85FB14-D84D-B067-7F60-9249BA292249}"/>
                </a:ext>
              </a:extLst>
            </p:cNvPr>
            <p:cNvSpPr/>
            <p:nvPr/>
          </p:nvSpPr>
          <p:spPr>
            <a:xfrm>
              <a:off x="7344523" y="516257"/>
              <a:ext cx="1033054" cy="989150"/>
            </a:xfrm>
            <a:prstGeom prst="ellipse">
              <a:avLst/>
            </a:prstGeom>
            <a:solidFill>
              <a:schemeClr val="bg1"/>
            </a:solidFill>
            <a:ln w="28575">
              <a:solidFill>
                <a:srgbClr val="6F5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8" name="Picture 27">
            <a:extLst>
              <a:ext uri="{FF2B5EF4-FFF2-40B4-BE49-F238E27FC236}">
                <a16:creationId xmlns:a16="http://schemas.microsoft.com/office/drawing/2014/main" id="{A679AF6A-A581-7025-8377-EEB6D94F569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5440261" y="1001159"/>
            <a:ext cx="862762" cy="517391"/>
          </a:xfrm>
          <a:prstGeom prst="rect">
            <a:avLst/>
          </a:prstGeom>
        </p:spPr>
      </p:pic>
      <p:sp>
        <p:nvSpPr>
          <p:cNvPr id="5" name="Rectangle 1">
            <a:extLst>
              <a:ext uri="{FF2B5EF4-FFF2-40B4-BE49-F238E27FC236}">
                <a16:creationId xmlns:a16="http://schemas.microsoft.com/office/drawing/2014/main" id="{C3ECD32C-9C7F-93A9-01B2-AD6716951DF5}"/>
              </a:ext>
              <a:ext uri="{C183D7F6-B498-43B3-948B-1728B52AA6E4}">
                <adec:decorative xmlns:adec="http://schemas.microsoft.com/office/drawing/2017/decorative" val="1"/>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8" name="Picture 7">
            <a:extLst>
              <a:ext uri="{FF2B5EF4-FFF2-40B4-BE49-F238E27FC236}">
                <a16:creationId xmlns:a16="http://schemas.microsoft.com/office/drawing/2014/main" id="{7F329B03-3775-B6FA-D836-CF59744149B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509141" y="4354252"/>
            <a:ext cx="2207868" cy="2187977"/>
          </a:xfrm>
          <a:prstGeom prst="rect">
            <a:avLst/>
          </a:prstGeom>
          <a:ln>
            <a:noFill/>
          </a:ln>
        </p:spPr>
      </p:pic>
    </p:spTree>
    <p:extLst>
      <p:ext uri="{BB962C8B-B14F-4D97-AF65-F5344CB8AC3E}">
        <p14:creationId xmlns:p14="http://schemas.microsoft.com/office/powerpoint/2010/main" val="30520220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A0B5CA-924E-0317-CA20-670BA1960A31}"/>
              </a:ext>
            </a:extLst>
          </p:cNvPr>
          <p:cNvSpPr txBox="1">
            <a:spLocks noGrp="1"/>
          </p:cNvSpPr>
          <p:nvPr>
            <p:ph type="title" idx="4294967295"/>
          </p:nvPr>
        </p:nvSpPr>
        <p:spPr>
          <a:xfrm>
            <a:off x="403032" y="395800"/>
            <a:ext cx="10030646"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4800" b="0" i="0" u="none" strike="noStrike" kern="1200" cap="all" spc="300" normalizeH="0" baseline="0" noProof="0" dirty="0">
                <a:ln>
                  <a:noFill/>
                </a:ln>
                <a:solidFill>
                  <a:srgbClr val="FFFFFF"/>
                </a:solidFill>
                <a:effectLst/>
                <a:highlight>
                  <a:srgbClr val="000000"/>
                </a:highlight>
                <a:uLnTx/>
                <a:uFillTx/>
                <a:latin typeface="+mj-lt"/>
                <a:ea typeface="+mj-ea"/>
                <a:cs typeface="+mj-cs"/>
              </a:rPr>
              <a:t>UR findings</a:t>
            </a:r>
            <a:endParaRPr kumimoji="0" lang="en-US" sz="48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pic>
        <p:nvPicPr>
          <p:cNvPr id="6" name="Picture 5" descr="Hand holding keys">
            <a:extLst>
              <a:ext uri="{FF2B5EF4-FFF2-40B4-BE49-F238E27FC236}">
                <a16:creationId xmlns:a16="http://schemas.microsoft.com/office/drawing/2014/main" id="{0E9DCBA8-4093-63A2-0E58-7FC928ACDF10}"/>
              </a:ext>
            </a:extLst>
          </p:cNvPr>
          <p:cNvPicPr>
            <a:picLocks noChangeAspect="1"/>
          </p:cNvPicPr>
          <p:nvPr/>
        </p:nvPicPr>
        <p:blipFill rotWithShape="1">
          <a:blip r:embed="rId3">
            <a:extLst>
              <a:ext uri="{28A0092B-C50C-407E-A947-70E740481C1C}">
                <a14:useLocalDpi xmlns:a14="http://schemas.microsoft.com/office/drawing/2010/main" val="0"/>
              </a:ext>
            </a:extLst>
          </a:blip>
          <a:srcRect b="-194"/>
          <a:stretch/>
        </p:blipFill>
        <p:spPr>
          <a:xfrm>
            <a:off x="8763000" y="13321"/>
            <a:ext cx="6858000" cy="6858000"/>
          </a:xfrm>
          <a:prstGeom prst="ellipse">
            <a:avLst/>
          </a:prstGeom>
          <a:effectLst>
            <a:outerShdw blurRad="50800" dist="50800" dir="5400000" algn="ctr" rotWithShape="0">
              <a:srgbClr val="000000">
                <a:alpha val="0"/>
              </a:srgbClr>
            </a:outerShdw>
          </a:effectLst>
        </p:spPr>
      </p:pic>
      <p:sp>
        <p:nvSpPr>
          <p:cNvPr id="7" name="TextBox 6">
            <a:extLst>
              <a:ext uri="{FF2B5EF4-FFF2-40B4-BE49-F238E27FC236}">
                <a16:creationId xmlns:a16="http://schemas.microsoft.com/office/drawing/2014/main" id="{110B5685-BFCC-9A1A-C7B5-370AEB2CB773}"/>
              </a:ext>
              <a:ext uri="{C183D7F6-B498-43B3-948B-1728B52AA6E4}">
                <adec:decorative xmlns:adec="http://schemas.microsoft.com/office/drawing/2017/decorative" val="1"/>
              </a:ext>
            </a:extLst>
          </p:cNvPr>
          <p:cNvSpPr txBox="1"/>
          <p:nvPr/>
        </p:nvSpPr>
        <p:spPr>
          <a:xfrm>
            <a:off x="1181635" y="1775099"/>
            <a:ext cx="4236720" cy="646331"/>
          </a:xfrm>
          <a:prstGeom prst="rect">
            <a:avLst/>
          </a:prstGeom>
          <a:noFill/>
        </p:spPr>
        <p:txBody>
          <a:bodyPr wrap="square" rtlCol="0">
            <a:spAutoFit/>
          </a:bodyPr>
          <a:lstStyle/>
          <a:p>
            <a:pPr algn="ctr"/>
            <a:r>
              <a:rPr lang="en-GB" i="1">
                <a:solidFill>
                  <a:schemeClr val="bg1"/>
                </a:solidFill>
                <a:latin typeface="Calibri" panose="020F0502020204030204" pitchFamily="34" charset="0"/>
                <a:cs typeface="Calibri" panose="020F0502020204030204" pitchFamily="34" charset="0"/>
              </a:rPr>
              <a:t>814 different phone numbers contacted us regarding a CT move</a:t>
            </a:r>
          </a:p>
        </p:txBody>
      </p:sp>
      <p:pic>
        <p:nvPicPr>
          <p:cNvPr id="5" name="Graphic 4">
            <a:extLst>
              <a:ext uri="{FF2B5EF4-FFF2-40B4-BE49-F238E27FC236}">
                <a16:creationId xmlns:a16="http://schemas.microsoft.com/office/drawing/2014/main" id="{7D23AD5A-D1B3-E608-89AC-EA156FB10943}"/>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3967751" y="2406964"/>
            <a:ext cx="622106" cy="668504"/>
          </a:xfrm>
          <a:prstGeom prst="rect">
            <a:avLst/>
          </a:prstGeom>
        </p:spPr>
      </p:pic>
      <p:sp>
        <p:nvSpPr>
          <p:cNvPr id="2" name="TextBox 1">
            <a:extLst>
              <a:ext uri="{FF2B5EF4-FFF2-40B4-BE49-F238E27FC236}">
                <a16:creationId xmlns:a16="http://schemas.microsoft.com/office/drawing/2014/main" id="{3003BE22-9355-78D9-A964-0055578A5B52}"/>
              </a:ext>
            </a:extLst>
          </p:cNvPr>
          <p:cNvSpPr txBox="1"/>
          <p:nvPr/>
        </p:nvSpPr>
        <p:spPr>
          <a:xfrm>
            <a:off x="325927" y="1776231"/>
            <a:ext cx="8379661" cy="4278094"/>
          </a:xfrm>
          <a:prstGeom prst="rect">
            <a:avLst/>
          </a:prstGeom>
          <a:noFill/>
        </p:spPr>
        <p:txBody>
          <a:bodyPr wrap="square" rtlCol="0">
            <a:spAutoFit/>
          </a:bodyPr>
          <a:lstStyle/>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Customers are </a:t>
            </a:r>
            <a:r>
              <a:rPr lang="en-GB" sz="1600" b="1">
                <a:latin typeface="Calibri" panose="020F0502020204030204" pitchFamily="34" charset="0"/>
                <a:cs typeface="Calibri" panose="020F0502020204030204" pitchFamily="34" charset="0"/>
              </a:rPr>
              <a:t>generally happy with the service </a:t>
            </a:r>
            <a:r>
              <a:rPr lang="en-GB" sz="1600">
                <a:latin typeface="Calibri" panose="020F0502020204030204" pitchFamily="34" charset="0"/>
                <a:cs typeface="Calibri" panose="020F0502020204030204" pitchFamily="34" charset="0"/>
              </a:rPr>
              <a:t>they are receiving – potential to improve web experience by considering site navigation and service design of form</a:t>
            </a:r>
          </a:p>
          <a:p>
            <a:pPr marL="285750" indent="-285750">
              <a:buFont typeface="Arial" panose="020B0604020202020204" pitchFamily="34" charset="0"/>
              <a:buChar char="•"/>
            </a:pPr>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Customers are </a:t>
            </a:r>
            <a:r>
              <a:rPr lang="en-GB" sz="1600" b="1">
                <a:latin typeface="Calibri" panose="020F0502020204030204" pitchFamily="34" charset="0"/>
                <a:cs typeface="Calibri" panose="020F0502020204030204" pitchFamily="34" charset="0"/>
              </a:rPr>
              <a:t>primarily focused on managing their Council Tax </a:t>
            </a:r>
            <a:r>
              <a:rPr lang="en-GB" sz="1600">
                <a:latin typeface="Calibri" panose="020F0502020204030204" pitchFamily="34" charset="0"/>
                <a:cs typeface="Calibri" panose="020F0502020204030204" pitchFamily="34" charset="0"/>
              </a:rPr>
              <a:t>matters but many interact with us about other matters </a:t>
            </a:r>
          </a:p>
          <a:p>
            <a:pPr marL="285750" indent="-285750">
              <a:buFont typeface="Arial" panose="020B0604020202020204" pitchFamily="34" charset="0"/>
              <a:buChar char="•"/>
            </a:pPr>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b="0" i="0">
                <a:solidFill>
                  <a:srgbClr val="0D0D0D"/>
                </a:solidFill>
                <a:effectLst/>
                <a:latin typeface="Söhne"/>
              </a:rPr>
              <a:t>Customers don't always know how the council works or what other services they need to inform when they move. </a:t>
            </a:r>
            <a:r>
              <a:rPr lang="en-GB" sz="1600">
                <a:solidFill>
                  <a:srgbClr val="0D0D0D"/>
                </a:solidFill>
                <a:latin typeface="Söhne"/>
              </a:rPr>
              <a:t>We could </a:t>
            </a:r>
            <a:r>
              <a:rPr lang="en-GB" sz="1600">
                <a:latin typeface="Calibri" panose="020F0502020204030204" pitchFamily="34" charset="0"/>
                <a:cs typeface="Calibri" panose="020F0502020204030204" pitchFamily="34" charset="0"/>
              </a:rPr>
              <a:t>help customers more </a:t>
            </a:r>
            <a:r>
              <a:rPr lang="en-GB" sz="1600" b="1">
                <a:latin typeface="Calibri" panose="020F0502020204030204" pitchFamily="34" charset="0"/>
                <a:cs typeface="Calibri" panose="020F0502020204030204" pitchFamily="34" charset="0"/>
              </a:rPr>
              <a:t>proactively with ‘helpful reminders’ </a:t>
            </a:r>
          </a:p>
          <a:p>
            <a:pPr marL="285750" indent="-285750">
              <a:buFont typeface="Arial" panose="020B0604020202020204" pitchFamily="34" charset="0"/>
              <a:buChar char="•"/>
            </a:pPr>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Most </a:t>
            </a:r>
            <a:r>
              <a:rPr lang="en-GB" sz="1600" b="1">
                <a:latin typeface="Calibri" panose="020F0502020204030204" pitchFamily="34" charset="0"/>
                <a:cs typeface="Calibri" panose="020F0502020204030204" pitchFamily="34" charset="0"/>
              </a:rPr>
              <a:t>customers are aware of our paid for services</a:t>
            </a:r>
            <a:r>
              <a:rPr lang="en-GB" sz="1600">
                <a:latin typeface="Calibri" panose="020F0502020204030204" pitchFamily="34" charset="0"/>
                <a:cs typeface="Calibri" panose="020F0502020204030204" pitchFamily="34" charset="0"/>
              </a:rPr>
              <a:t>, noting that ‘many councils offer the same things’ </a:t>
            </a:r>
          </a:p>
          <a:p>
            <a:pPr marL="285750" indent="-285750">
              <a:buFont typeface="Arial" panose="020B0604020202020204" pitchFamily="34" charset="0"/>
              <a:buChar char="•"/>
            </a:pPr>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In relation to sharing information with external organisations, customers did </a:t>
            </a:r>
            <a:r>
              <a:rPr lang="en-GB" sz="1600" b="1">
                <a:latin typeface="Calibri" panose="020F0502020204030204" pitchFamily="34" charset="0"/>
                <a:cs typeface="Calibri" panose="020F0502020204030204" pitchFamily="34" charset="0"/>
              </a:rPr>
              <a:t>not feel it's the Councils responsibility</a:t>
            </a:r>
            <a:r>
              <a:rPr lang="en-GB" sz="1600">
                <a:latin typeface="Calibri" panose="020F0502020204030204" pitchFamily="34" charset="0"/>
                <a:cs typeface="Calibri" panose="020F0502020204030204" pitchFamily="34" charset="0"/>
              </a:rPr>
              <a:t> to help manage their move</a:t>
            </a:r>
          </a:p>
          <a:p>
            <a:pPr marL="285750" indent="-285750">
              <a:buFont typeface="Arial" panose="020B0604020202020204" pitchFamily="34" charset="0"/>
              <a:buChar char="•"/>
            </a:pPr>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b="1" i="0">
                <a:solidFill>
                  <a:srgbClr val="0D0D0D"/>
                </a:solidFill>
                <a:effectLst/>
                <a:latin typeface="Calibri" panose="020F0502020204030204" pitchFamily="34" charset="0"/>
                <a:cs typeface="Calibri" panose="020F0502020204030204" pitchFamily="34" charset="0"/>
              </a:rPr>
              <a:t>Varied preference related to personalised communication </a:t>
            </a:r>
            <a:r>
              <a:rPr lang="en-GB" sz="1600" b="0" i="0">
                <a:solidFill>
                  <a:srgbClr val="0D0D0D"/>
                </a:solidFill>
                <a:effectLst/>
                <a:latin typeface="Calibri" panose="020F0502020204030204" pitchFamily="34" charset="0"/>
                <a:cs typeface="Calibri" panose="020F0502020204030204" pitchFamily="34" charset="0"/>
              </a:rPr>
              <a:t>and how they’d like to receive this information </a:t>
            </a:r>
            <a:endParaRPr lang="en-GB" sz="16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939414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A0B5CA-924E-0317-CA20-670BA1960A31}"/>
              </a:ext>
            </a:extLst>
          </p:cNvPr>
          <p:cNvSpPr txBox="1">
            <a:spLocks noGrp="1"/>
          </p:cNvSpPr>
          <p:nvPr>
            <p:ph type="title" idx="4294967295"/>
          </p:nvPr>
        </p:nvSpPr>
        <p:spPr>
          <a:xfrm>
            <a:off x="403032" y="5430725"/>
            <a:ext cx="10030646"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6000" b="0" i="0" u="none" strike="noStrike" kern="1200" cap="all" spc="300" normalizeH="0" baseline="0" noProof="0" dirty="0">
                <a:ln>
                  <a:noFill/>
                </a:ln>
                <a:solidFill>
                  <a:srgbClr val="FFFFFF"/>
                </a:solidFill>
                <a:effectLst/>
                <a:highlight>
                  <a:srgbClr val="000000"/>
                </a:highlight>
                <a:uLnTx/>
                <a:uFillTx/>
                <a:latin typeface="+mj-lt"/>
                <a:ea typeface="+mj-ea"/>
                <a:cs typeface="+mj-cs"/>
              </a:rPr>
              <a:t>Overall findings</a:t>
            </a:r>
            <a:endParaRPr kumimoji="0" lang="en-US" sz="60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sp>
        <p:nvSpPr>
          <p:cNvPr id="7" name="TextBox 6">
            <a:extLst>
              <a:ext uri="{FF2B5EF4-FFF2-40B4-BE49-F238E27FC236}">
                <a16:creationId xmlns:a16="http://schemas.microsoft.com/office/drawing/2014/main" id="{110B5685-BFCC-9A1A-C7B5-370AEB2CB773}"/>
              </a:ext>
              <a:ext uri="{C183D7F6-B498-43B3-948B-1728B52AA6E4}">
                <adec:decorative xmlns:adec="http://schemas.microsoft.com/office/drawing/2017/decorative" val="1"/>
              </a:ext>
            </a:extLst>
          </p:cNvPr>
          <p:cNvSpPr txBox="1"/>
          <p:nvPr/>
        </p:nvSpPr>
        <p:spPr>
          <a:xfrm>
            <a:off x="1181635" y="1775099"/>
            <a:ext cx="4236720" cy="646331"/>
          </a:xfrm>
          <a:prstGeom prst="rect">
            <a:avLst/>
          </a:prstGeom>
          <a:noFill/>
        </p:spPr>
        <p:txBody>
          <a:bodyPr wrap="square" rtlCol="0">
            <a:spAutoFit/>
          </a:bodyPr>
          <a:lstStyle/>
          <a:p>
            <a:pPr algn="ctr"/>
            <a:r>
              <a:rPr lang="en-GB" i="1">
                <a:solidFill>
                  <a:schemeClr val="bg1"/>
                </a:solidFill>
                <a:latin typeface="Calibri" panose="020F0502020204030204" pitchFamily="34" charset="0"/>
                <a:cs typeface="Calibri" panose="020F0502020204030204" pitchFamily="34" charset="0"/>
              </a:rPr>
              <a:t>814 different phone numbers contacted us regarding a CT move</a:t>
            </a:r>
          </a:p>
        </p:txBody>
      </p:sp>
      <p:pic>
        <p:nvPicPr>
          <p:cNvPr id="5" name="Graphic 4">
            <a:extLst>
              <a:ext uri="{FF2B5EF4-FFF2-40B4-BE49-F238E27FC236}">
                <a16:creationId xmlns:a16="http://schemas.microsoft.com/office/drawing/2014/main" id="{7D23AD5A-D1B3-E608-89AC-EA156FB109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967751" y="2406964"/>
            <a:ext cx="622106" cy="668504"/>
          </a:xfrm>
          <a:prstGeom prst="rect">
            <a:avLst/>
          </a:prstGeom>
        </p:spPr>
      </p:pic>
    </p:spTree>
    <p:extLst>
      <p:ext uri="{BB962C8B-B14F-4D97-AF65-F5344CB8AC3E}">
        <p14:creationId xmlns:p14="http://schemas.microsoft.com/office/powerpoint/2010/main" val="1545601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F185-F0B5-89B5-4677-0346D5D6454F}"/>
              </a:ext>
            </a:extLst>
          </p:cNvPr>
          <p:cNvSpPr>
            <a:spLocks noGrp="1"/>
          </p:cNvSpPr>
          <p:nvPr>
            <p:ph type="title"/>
          </p:nvPr>
        </p:nvSpPr>
        <p:spPr>
          <a:xfrm rot="16200000">
            <a:off x="-2984052" y="2871791"/>
            <a:ext cx="6692261" cy="948677"/>
          </a:xfrm>
        </p:spPr>
        <p:txBody>
          <a:bodyPr>
            <a:noAutofit/>
          </a:bodyPr>
          <a:lstStyle/>
          <a:p>
            <a:r>
              <a:rPr lang="en-GB" sz="2400" dirty="0"/>
              <a:t>Why are we looking at this? 2</a:t>
            </a:r>
            <a:endParaRPr lang="en-US" sz="2400" dirty="0"/>
          </a:p>
        </p:txBody>
      </p:sp>
      <p:sp>
        <p:nvSpPr>
          <p:cNvPr id="10" name="Rectangle: Rounded Corners 9">
            <a:extLst>
              <a:ext uri="{FF2B5EF4-FFF2-40B4-BE49-F238E27FC236}">
                <a16:creationId xmlns:a16="http://schemas.microsoft.com/office/drawing/2014/main" id="{72F95500-B782-41A1-8D67-CBADF7896F40}"/>
              </a:ext>
              <a:ext uri="{C183D7F6-B498-43B3-948B-1728B52AA6E4}">
                <adec:decorative xmlns:adec="http://schemas.microsoft.com/office/drawing/2017/decorative" val="1"/>
              </a:ext>
            </a:extLst>
          </p:cNvPr>
          <p:cNvSpPr/>
          <p:nvPr/>
        </p:nvSpPr>
        <p:spPr>
          <a:xfrm>
            <a:off x="6497572" y="514289"/>
            <a:ext cx="4933885" cy="6146306"/>
          </a:xfrm>
          <a:prstGeom prst="roundRect">
            <a:avLst/>
          </a:prstGeom>
          <a:solidFill>
            <a:srgbClr val="FFFFFF"/>
          </a:solid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5FB150B9-AE11-098C-F481-3BE90F785C86}"/>
              </a:ext>
              <a:ext uri="{C183D7F6-B498-43B3-948B-1728B52AA6E4}">
                <adec:decorative xmlns:adec="http://schemas.microsoft.com/office/drawing/2017/decorative" val="1"/>
              </a:ext>
            </a:extLst>
          </p:cNvPr>
          <p:cNvSpPr/>
          <p:nvPr/>
        </p:nvSpPr>
        <p:spPr>
          <a:xfrm>
            <a:off x="1542595" y="545954"/>
            <a:ext cx="2894121" cy="6146306"/>
          </a:xfrm>
          <a:prstGeom prst="roundRect">
            <a:avLst/>
          </a:prstGeom>
          <a:solidFill>
            <a:srgbClr val="FFFFFF"/>
          </a:solid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4D144304-9E8A-6C7A-E1B7-B1B8DA337E6D}"/>
              </a:ext>
              <a:ext uri="{C183D7F6-B498-43B3-948B-1728B52AA6E4}">
                <adec:decorative xmlns:adec="http://schemas.microsoft.com/office/drawing/2017/decorative" val="1"/>
              </a:ext>
            </a:extLst>
          </p:cNvPr>
          <p:cNvGrpSpPr/>
          <p:nvPr/>
        </p:nvGrpSpPr>
        <p:grpSpPr>
          <a:xfrm>
            <a:off x="1535837" y="1798535"/>
            <a:ext cx="10295551" cy="213064"/>
            <a:chOff x="1535837" y="2401410"/>
            <a:chExt cx="10295551" cy="213064"/>
          </a:xfrm>
        </p:grpSpPr>
        <p:cxnSp>
          <p:nvCxnSpPr>
            <p:cNvPr id="7" name="Straight Connector 6">
              <a:extLst>
                <a:ext uri="{FF2B5EF4-FFF2-40B4-BE49-F238E27FC236}">
                  <a16:creationId xmlns:a16="http://schemas.microsoft.com/office/drawing/2014/main" id="{1C32574A-6305-7668-B7D4-B1ED96CD829E}"/>
                </a:ext>
              </a:extLst>
            </p:cNvPr>
            <p:cNvCxnSpPr>
              <a:cxnSpLocks/>
            </p:cNvCxnSpPr>
            <p:nvPr/>
          </p:nvCxnSpPr>
          <p:spPr>
            <a:xfrm>
              <a:off x="1535837" y="2521258"/>
              <a:ext cx="10082487" cy="0"/>
            </a:xfrm>
            <a:prstGeom prst="line">
              <a:avLst/>
            </a:prstGeom>
            <a:ln w="28575">
              <a:solidFill>
                <a:srgbClr val="071A5A"/>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ADA1091-C9C6-4027-70BB-85B9D19686B2}"/>
                </a:ext>
              </a:extLst>
            </p:cNvPr>
            <p:cNvSpPr/>
            <p:nvPr/>
          </p:nvSpPr>
          <p:spPr>
            <a:xfrm>
              <a:off x="11618324" y="2401410"/>
              <a:ext cx="213064" cy="213064"/>
            </a:xfrm>
            <a:prstGeom prst="ellipse">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1A9A3041-71D3-ACCA-381B-DAE79D8445FD}"/>
              </a:ext>
              <a:ext uri="{C183D7F6-B498-43B3-948B-1728B52AA6E4}">
                <adec:decorative xmlns:adec="http://schemas.microsoft.com/office/drawing/2017/decorative" val="1"/>
              </a:ext>
            </a:extLst>
          </p:cNvPr>
          <p:cNvGrpSpPr/>
          <p:nvPr/>
        </p:nvGrpSpPr>
        <p:grpSpPr>
          <a:xfrm>
            <a:off x="1535837" y="3032249"/>
            <a:ext cx="10295551" cy="213064"/>
            <a:chOff x="1535837" y="3659079"/>
            <a:chExt cx="10295551" cy="213064"/>
          </a:xfrm>
        </p:grpSpPr>
        <p:cxnSp>
          <p:nvCxnSpPr>
            <p:cNvPr id="8" name="Straight Connector 7">
              <a:extLst>
                <a:ext uri="{FF2B5EF4-FFF2-40B4-BE49-F238E27FC236}">
                  <a16:creationId xmlns:a16="http://schemas.microsoft.com/office/drawing/2014/main" id="{D5F8A33A-F1A3-740B-C977-FF152C5B9658}"/>
                </a:ext>
              </a:extLst>
            </p:cNvPr>
            <p:cNvCxnSpPr>
              <a:cxnSpLocks/>
            </p:cNvCxnSpPr>
            <p:nvPr/>
          </p:nvCxnSpPr>
          <p:spPr>
            <a:xfrm>
              <a:off x="1535837" y="3765611"/>
              <a:ext cx="10082487" cy="0"/>
            </a:xfrm>
            <a:prstGeom prst="line">
              <a:avLst/>
            </a:prstGeom>
            <a:ln w="28575">
              <a:solidFill>
                <a:srgbClr val="071A5A"/>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364D425-E687-5526-0804-6FF816D59FE3}"/>
                </a:ext>
              </a:extLst>
            </p:cNvPr>
            <p:cNvSpPr/>
            <p:nvPr/>
          </p:nvSpPr>
          <p:spPr>
            <a:xfrm>
              <a:off x="11618324" y="3659079"/>
              <a:ext cx="213064" cy="213064"/>
            </a:xfrm>
            <a:prstGeom prst="ellipse">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65EBD134-5455-8A78-00FB-E1DCB1862D78}"/>
              </a:ext>
              <a:ext uri="{C183D7F6-B498-43B3-948B-1728B52AA6E4}">
                <adec:decorative xmlns:adec="http://schemas.microsoft.com/office/drawing/2017/decorative" val="1"/>
              </a:ext>
            </a:extLst>
          </p:cNvPr>
          <p:cNvGrpSpPr/>
          <p:nvPr/>
        </p:nvGrpSpPr>
        <p:grpSpPr>
          <a:xfrm>
            <a:off x="1542595" y="4265963"/>
            <a:ext cx="10295551" cy="213064"/>
            <a:chOff x="1535837" y="4867922"/>
            <a:chExt cx="10295551" cy="213064"/>
          </a:xfrm>
        </p:grpSpPr>
        <p:cxnSp>
          <p:nvCxnSpPr>
            <p:cNvPr id="9" name="Straight Connector 8">
              <a:extLst>
                <a:ext uri="{FF2B5EF4-FFF2-40B4-BE49-F238E27FC236}">
                  <a16:creationId xmlns:a16="http://schemas.microsoft.com/office/drawing/2014/main" id="{52629E96-BB36-6235-4BF3-616B2A5D5DFC}"/>
                </a:ext>
              </a:extLst>
            </p:cNvPr>
            <p:cNvCxnSpPr>
              <a:cxnSpLocks/>
            </p:cNvCxnSpPr>
            <p:nvPr/>
          </p:nvCxnSpPr>
          <p:spPr>
            <a:xfrm>
              <a:off x="1535837" y="4974454"/>
              <a:ext cx="10082487" cy="0"/>
            </a:xfrm>
            <a:prstGeom prst="line">
              <a:avLst/>
            </a:prstGeom>
            <a:ln w="28575">
              <a:solidFill>
                <a:srgbClr val="071A5A"/>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7C2E73B-D29C-A2E8-7000-C8546F57CF3C}"/>
                </a:ext>
              </a:extLst>
            </p:cNvPr>
            <p:cNvSpPr/>
            <p:nvPr/>
          </p:nvSpPr>
          <p:spPr>
            <a:xfrm>
              <a:off x="11618324" y="4867922"/>
              <a:ext cx="213064" cy="213064"/>
            </a:xfrm>
            <a:prstGeom prst="ellipse">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2" name="TextBox 81">
            <a:extLst>
              <a:ext uri="{FF2B5EF4-FFF2-40B4-BE49-F238E27FC236}">
                <a16:creationId xmlns:a16="http://schemas.microsoft.com/office/drawing/2014/main" id="{A0811D56-D836-A8A1-8F3F-A331AFC58B81}"/>
              </a:ext>
            </a:extLst>
          </p:cNvPr>
          <p:cNvSpPr txBox="1"/>
          <p:nvPr/>
        </p:nvSpPr>
        <p:spPr>
          <a:xfrm>
            <a:off x="1579626" y="190399"/>
            <a:ext cx="2757998" cy="307777"/>
          </a:xfrm>
          <a:prstGeom prst="rect">
            <a:avLst/>
          </a:prstGeom>
          <a:noFill/>
        </p:spPr>
        <p:txBody>
          <a:bodyPr wrap="square">
            <a:spAutoFit/>
          </a:bodyPr>
          <a:lstStyle/>
          <a:p>
            <a:pPr algn="ctr"/>
            <a:r>
              <a:rPr lang="en-GB" sz="1400" b="1">
                <a:solidFill>
                  <a:srgbClr val="000000"/>
                </a:solidFill>
                <a:latin typeface="Calibri" panose="020F0502020204030204" pitchFamily="34" charset="0"/>
              </a:rPr>
              <a:t>OUR HYPOTHESES</a:t>
            </a:r>
          </a:p>
        </p:txBody>
      </p:sp>
      <p:sp>
        <p:nvSpPr>
          <p:cNvPr id="83" name="TextBox 82">
            <a:extLst>
              <a:ext uri="{FF2B5EF4-FFF2-40B4-BE49-F238E27FC236}">
                <a16:creationId xmlns:a16="http://schemas.microsoft.com/office/drawing/2014/main" id="{97029B1E-71E5-A8C8-02F7-E888A616FD60}"/>
              </a:ext>
            </a:extLst>
          </p:cNvPr>
          <p:cNvSpPr txBox="1"/>
          <p:nvPr/>
        </p:nvSpPr>
        <p:spPr>
          <a:xfrm>
            <a:off x="7619546" y="190398"/>
            <a:ext cx="2757998" cy="307777"/>
          </a:xfrm>
          <a:prstGeom prst="rect">
            <a:avLst/>
          </a:prstGeom>
          <a:noFill/>
        </p:spPr>
        <p:txBody>
          <a:bodyPr wrap="square">
            <a:spAutoFit/>
          </a:bodyPr>
          <a:lstStyle/>
          <a:p>
            <a:pPr algn="ctr"/>
            <a:r>
              <a:rPr lang="en-GB" sz="1400" b="1">
                <a:solidFill>
                  <a:srgbClr val="000000"/>
                </a:solidFill>
                <a:latin typeface="Calibri" panose="020F0502020204030204" pitchFamily="34" charset="0"/>
              </a:rPr>
              <a:t>HIGH LEVEL FINDINGS</a:t>
            </a:r>
          </a:p>
        </p:txBody>
      </p:sp>
      <p:sp>
        <p:nvSpPr>
          <p:cNvPr id="54" name="TextBox 53">
            <a:extLst>
              <a:ext uri="{FF2B5EF4-FFF2-40B4-BE49-F238E27FC236}">
                <a16:creationId xmlns:a16="http://schemas.microsoft.com/office/drawing/2014/main" id="{CFEA9FFD-B897-957E-DB55-F5937F62E7B6}"/>
              </a:ext>
            </a:extLst>
          </p:cNvPr>
          <p:cNvSpPr txBox="1"/>
          <p:nvPr/>
        </p:nvSpPr>
        <p:spPr>
          <a:xfrm>
            <a:off x="4101057" y="1442048"/>
            <a:ext cx="2757998" cy="276999"/>
          </a:xfrm>
          <a:prstGeom prst="rect">
            <a:avLst/>
          </a:prstGeom>
          <a:noFill/>
        </p:spPr>
        <p:txBody>
          <a:bodyPr wrap="square">
            <a:spAutoFit/>
          </a:bodyPr>
          <a:lstStyle/>
          <a:p>
            <a:pPr algn="ctr"/>
            <a:r>
              <a:rPr lang="en-GB" sz="1200" b="1" dirty="0">
                <a:solidFill>
                  <a:srgbClr val="000000"/>
                </a:solidFill>
                <a:latin typeface="Calibri" panose="020F0502020204030204" pitchFamily="34" charset="0"/>
              </a:rPr>
              <a:t>CUSTOMER EXPERIENCE</a:t>
            </a:r>
          </a:p>
        </p:txBody>
      </p:sp>
      <p:sp>
        <p:nvSpPr>
          <p:cNvPr id="18" name="TextBox 17">
            <a:extLst>
              <a:ext uri="{FF2B5EF4-FFF2-40B4-BE49-F238E27FC236}">
                <a16:creationId xmlns:a16="http://schemas.microsoft.com/office/drawing/2014/main" id="{2AC21445-65BC-94E6-9597-FE6FBE037CBA}"/>
              </a:ext>
            </a:extLst>
          </p:cNvPr>
          <p:cNvSpPr txBox="1"/>
          <p:nvPr/>
        </p:nvSpPr>
        <p:spPr>
          <a:xfrm>
            <a:off x="1674159" y="756227"/>
            <a:ext cx="2568932" cy="954107"/>
          </a:xfrm>
          <a:prstGeom prst="rect">
            <a:avLst/>
          </a:prstGeom>
          <a:noFill/>
        </p:spPr>
        <p:txBody>
          <a:bodyPr wrap="square">
            <a:spAutoFit/>
          </a:bodyPr>
          <a:lstStyle/>
          <a:p>
            <a:pPr algn="ctr"/>
            <a:r>
              <a:rPr lang="en-GB" sz="1400" b="0" i="0" dirty="0">
                <a:solidFill>
                  <a:srgbClr val="000000"/>
                </a:solidFill>
                <a:effectLst/>
                <a:latin typeface="Calibri" panose="020F0502020204030204" pitchFamily="34" charset="0"/>
              </a:rPr>
              <a:t>There is an opportunity to </a:t>
            </a:r>
            <a:r>
              <a:rPr lang="en-GB" sz="1400" dirty="0">
                <a:solidFill>
                  <a:srgbClr val="000000"/>
                </a:solidFill>
                <a:latin typeface="Calibri" panose="020F0502020204030204" pitchFamily="34" charset="0"/>
              </a:rPr>
              <a:t>improve customer experience by the providing </a:t>
            </a:r>
            <a:r>
              <a:rPr lang="en-GB" sz="1400" b="0" i="0" dirty="0">
                <a:solidFill>
                  <a:srgbClr val="000000"/>
                </a:solidFill>
                <a:effectLst/>
                <a:latin typeface="Calibri" panose="020F0502020204030204" pitchFamily="34" charset="0"/>
              </a:rPr>
              <a:t>a ‘joined-up’ user centred service</a:t>
            </a:r>
            <a:endParaRPr lang="en-GB" sz="1400" dirty="0"/>
          </a:p>
        </p:txBody>
      </p:sp>
      <p:sp>
        <p:nvSpPr>
          <p:cNvPr id="19" name="TextBox 18">
            <a:extLst>
              <a:ext uri="{FF2B5EF4-FFF2-40B4-BE49-F238E27FC236}">
                <a16:creationId xmlns:a16="http://schemas.microsoft.com/office/drawing/2014/main" id="{96A9476B-B73D-53B6-785B-C22DCECFF7E7}"/>
              </a:ext>
            </a:extLst>
          </p:cNvPr>
          <p:cNvSpPr txBox="1"/>
          <p:nvPr/>
        </p:nvSpPr>
        <p:spPr>
          <a:xfrm>
            <a:off x="6717577" y="753410"/>
            <a:ext cx="4561936" cy="954107"/>
          </a:xfrm>
          <a:prstGeom prst="rect">
            <a:avLst/>
          </a:prstGeom>
          <a:noFill/>
        </p:spPr>
        <p:txBody>
          <a:bodyPr wrap="square">
            <a:spAutoFit/>
          </a:bodyPr>
          <a:lstStyle/>
          <a:p>
            <a:pPr algn="ctr"/>
            <a:r>
              <a:rPr lang="en-GB" sz="1400" b="0" i="0" dirty="0">
                <a:solidFill>
                  <a:srgbClr val="0D0D0D"/>
                </a:solidFill>
                <a:effectLst/>
                <a:latin typeface="Söhne"/>
              </a:rPr>
              <a:t>Customers are mostly happy with the service. They appreciate helpful customer service staff, and we have high uptake and satisfaction on many digital services. But they would value services being more connected.</a:t>
            </a:r>
            <a:endParaRPr lang="en-GB" sz="1400" dirty="0"/>
          </a:p>
        </p:txBody>
      </p:sp>
      <p:sp>
        <p:nvSpPr>
          <p:cNvPr id="53" name="TextBox 52">
            <a:extLst>
              <a:ext uri="{FF2B5EF4-FFF2-40B4-BE49-F238E27FC236}">
                <a16:creationId xmlns:a16="http://schemas.microsoft.com/office/drawing/2014/main" id="{3FDBACFC-D7B3-7D14-4DEB-D7D4BD5E2D46}"/>
              </a:ext>
            </a:extLst>
          </p:cNvPr>
          <p:cNvSpPr txBox="1"/>
          <p:nvPr/>
        </p:nvSpPr>
        <p:spPr>
          <a:xfrm>
            <a:off x="4385860" y="2667415"/>
            <a:ext cx="2210929" cy="276999"/>
          </a:xfrm>
          <a:prstGeom prst="rect">
            <a:avLst/>
          </a:prstGeom>
          <a:noFill/>
        </p:spPr>
        <p:txBody>
          <a:bodyPr wrap="square">
            <a:spAutoFit/>
          </a:bodyPr>
          <a:lstStyle/>
          <a:p>
            <a:pPr algn="ctr"/>
            <a:r>
              <a:rPr lang="en-GB" sz="1200" b="1" dirty="0">
                <a:solidFill>
                  <a:srgbClr val="000000"/>
                </a:solidFill>
                <a:latin typeface="Calibri" panose="020F0502020204030204" pitchFamily="34" charset="0"/>
              </a:rPr>
              <a:t>COST EFFICIENCIES</a:t>
            </a:r>
          </a:p>
        </p:txBody>
      </p:sp>
      <p:sp>
        <p:nvSpPr>
          <p:cNvPr id="20" name="TextBox 19">
            <a:extLst>
              <a:ext uri="{FF2B5EF4-FFF2-40B4-BE49-F238E27FC236}">
                <a16:creationId xmlns:a16="http://schemas.microsoft.com/office/drawing/2014/main" id="{B915041B-9115-BD5D-8584-556B9755A94F}"/>
              </a:ext>
            </a:extLst>
          </p:cNvPr>
          <p:cNvSpPr txBox="1"/>
          <p:nvPr/>
        </p:nvSpPr>
        <p:spPr>
          <a:xfrm>
            <a:off x="1602235" y="2078142"/>
            <a:ext cx="2712780" cy="954107"/>
          </a:xfrm>
          <a:prstGeom prst="rect">
            <a:avLst/>
          </a:prstGeom>
          <a:noFill/>
        </p:spPr>
        <p:txBody>
          <a:bodyPr wrap="square">
            <a:spAutoFit/>
          </a:bodyPr>
          <a:lstStyle/>
          <a:p>
            <a:pPr algn="ctr"/>
            <a:r>
              <a:rPr lang="en-GB" sz="1400" b="0" i="0">
                <a:solidFill>
                  <a:srgbClr val="000000"/>
                </a:solidFill>
                <a:effectLst/>
                <a:latin typeface="Calibri" panose="020F0502020204030204" pitchFamily="34" charset="0"/>
              </a:rPr>
              <a:t>Our service for people to tell us they are moving home could be made more cost effective through channel shift and automation </a:t>
            </a:r>
            <a:endParaRPr lang="en-GB" sz="1400"/>
          </a:p>
        </p:txBody>
      </p:sp>
      <p:sp>
        <p:nvSpPr>
          <p:cNvPr id="21" name="TextBox 20">
            <a:extLst>
              <a:ext uri="{FF2B5EF4-FFF2-40B4-BE49-F238E27FC236}">
                <a16:creationId xmlns:a16="http://schemas.microsoft.com/office/drawing/2014/main" id="{67DF8E34-506A-D17F-6A1E-F4742855467A}"/>
              </a:ext>
            </a:extLst>
          </p:cNvPr>
          <p:cNvSpPr txBox="1"/>
          <p:nvPr/>
        </p:nvSpPr>
        <p:spPr>
          <a:xfrm>
            <a:off x="6667634" y="1996820"/>
            <a:ext cx="4561936" cy="1031051"/>
          </a:xfrm>
          <a:prstGeom prst="rect">
            <a:avLst/>
          </a:prstGeom>
          <a:noFill/>
        </p:spPr>
        <p:txBody>
          <a:bodyPr wrap="square">
            <a:spAutoFit/>
          </a:bodyPr>
          <a:lstStyle/>
          <a:p>
            <a:pPr algn="ctr"/>
            <a:r>
              <a:rPr lang="en-GB" sz="1400">
                <a:solidFill>
                  <a:srgbClr val="000000"/>
                </a:solidFill>
                <a:latin typeface="Calibri" panose="020F0502020204030204" pitchFamily="34" charset="0"/>
              </a:rPr>
              <a:t>Potential to improve the web offering in terms of site navigation and service design which could increase uptake. </a:t>
            </a:r>
          </a:p>
          <a:p>
            <a:pPr algn="ctr"/>
            <a:endParaRPr lang="en-GB" sz="500">
              <a:solidFill>
                <a:srgbClr val="000000"/>
              </a:solidFill>
              <a:latin typeface="Calibri" panose="020F0502020204030204" pitchFamily="34" charset="0"/>
            </a:endParaRPr>
          </a:p>
          <a:p>
            <a:pPr algn="ctr"/>
            <a:r>
              <a:rPr lang="en-GB" sz="1400">
                <a:solidFill>
                  <a:srgbClr val="000000"/>
                </a:solidFill>
                <a:latin typeface="Calibri" panose="020F0502020204030204" pitchFamily="34" charset="0"/>
              </a:rPr>
              <a:t>Further work is </a:t>
            </a:r>
            <a:r>
              <a:rPr lang="en-GB" sz="1400" b="0" i="0">
                <a:solidFill>
                  <a:srgbClr val="0D0D0D"/>
                </a:solidFill>
                <a:effectLst/>
                <a:latin typeface="Söhne"/>
              </a:rPr>
              <a:t>needed to determine if it's possible and worthwhile to automate work, initially considering CT work. </a:t>
            </a:r>
            <a:endParaRPr lang="en-GB" sz="1400">
              <a:solidFill>
                <a:srgbClr val="000000"/>
              </a:solidFill>
              <a:latin typeface="Calibri" panose="020F0502020204030204" pitchFamily="34" charset="0"/>
            </a:endParaRPr>
          </a:p>
        </p:txBody>
      </p:sp>
      <p:sp>
        <p:nvSpPr>
          <p:cNvPr id="52" name="TextBox 51">
            <a:extLst>
              <a:ext uri="{FF2B5EF4-FFF2-40B4-BE49-F238E27FC236}">
                <a16:creationId xmlns:a16="http://schemas.microsoft.com/office/drawing/2014/main" id="{9C412429-4850-3A2F-A68A-91925F9A1BEE}"/>
              </a:ext>
            </a:extLst>
          </p:cNvPr>
          <p:cNvSpPr txBox="1"/>
          <p:nvPr/>
        </p:nvSpPr>
        <p:spPr>
          <a:xfrm>
            <a:off x="4151508" y="3883912"/>
            <a:ext cx="2757998" cy="276999"/>
          </a:xfrm>
          <a:prstGeom prst="rect">
            <a:avLst/>
          </a:prstGeom>
          <a:noFill/>
        </p:spPr>
        <p:txBody>
          <a:bodyPr wrap="square">
            <a:spAutoFit/>
          </a:bodyPr>
          <a:lstStyle/>
          <a:p>
            <a:pPr algn="ctr"/>
            <a:r>
              <a:rPr lang="en-GB" sz="1200" b="1" dirty="0">
                <a:solidFill>
                  <a:srgbClr val="000000"/>
                </a:solidFill>
                <a:latin typeface="Calibri" panose="020F0502020204030204" pitchFamily="34" charset="0"/>
              </a:rPr>
              <a:t>DATA ACCURACY</a:t>
            </a:r>
          </a:p>
        </p:txBody>
      </p:sp>
      <p:sp>
        <p:nvSpPr>
          <p:cNvPr id="23" name="TextBox 22">
            <a:extLst>
              <a:ext uri="{FF2B5EF4-FFF2-40B4-BE49-F238E27FC236}">
                <a16:creationId xmlns:a16="http://schemas.microsoft.com/office/drawing/2014/main" id="{E4EEC1CC-5C07-4AB9-255C-FC359A4E9891}"/>
              </a:ext>
            </a:extLst>
          </p:cNvPr>
          <p:cNvSpPr txBox="1"/>
          <p:nvPr/>
        </p:nvSpPr>
        <p:spPr>
          <a:xfrm>
            <a:off x="1712422" y="3385805"/>
            <a:ext cx="2492406" cy="738664"/>
          </a:xfrm>
          <a:prstGeom prst="rect">
            <a:avLst/>
          </a:prstGeom>
          <a:noFill/>
        </p:spPr>
        <p:txBody>
          <a:bodyPr wrap="square">
            <a:spAutoFit/>
          </a:bodyPr>
          <a:lstStyle/>
          <a:p>
            <a:pPr algn="ctr"/>
            <a:r>
              <a:rPr lang="en-GB" sz="1400" b="0" i="0">
                <a:solidFill>
                  <a:srgbClr val="000000"/>
                </a:solidFill>
                <a:effectLst/>
                <a:latin typeface="Calibri" panose="020F0502020204030204" pitchFamily="34" charset="0"/>
              </a:rPr>
              <a:t>There is an opportunity to increase the accuracy of the personal data we hold.  </a:t>
            </a:r>
            <a:endParaRPr lang="en-GB" sz="1400"/>
          </a:p>
        </p:txBody>
      </p:sp>
      <p:sp>
        <p:nvSpPr>
          <p:cNvPr id="36" name="TextBox 35">
            <a:extLst>
              <a:ext uri="{FF2B5EF4-FFF2-40B4-BE49-F238E27FC236}">
                <a16:creationId xmlns:a16="http://schemas.microsoft.com/office/drawing/2014/main" id="{6DDE7F10-B255-29D9-A628-6135A73ED85C}"/>
              </a:ext>
            </a:extLst>
          </p:cNvPr>
          <p:cNvSpPr txBox="1"/>
          <p:nvPr/>
        </p:nvSpPr>
        <p:spPr>
          <a:xfrm>
            <a:off x="6640740" y="3193026"/>
            <a:ext cx="4655577" cy="1169551"/>
          </a:xfrm>
          <a:prstGeom prst="rect">
            <a:avLst/>
          </a:prstGeom>
          <a:noFill/>
        </p:spPr>
        <p:txBody>
          <a:bodyPr wrap="square">
            <a:spAutoFit/>
          </a:bodyPr>
          <a:lstStyle/>
          <a:p>
            <a:pPr algn="ctr"/>
            <a:r>
              <a:rPr lang="en-GB" sz="1400">
                <a:solidFill>
                  <a:srgbClr val="000000"/>
                </a:solidFill>
                <a:latin typeface="Calibri" panose="020F0502020204030204" pitchFamily="34" charset="0"/>
              </a:rPr>
              <a:t>Staff are working hard to ensure data accuracy across systems – this is dependent on customer input and is not managed at the point of transaction. </a:t>
            </a:r>
          </a:p>
          <a:p>
            <a:pPr algn="ctr"/>
            <a:r>
              <a:rPr lang="en-GB" sz="1400">
                <a:solidFill>
                  <a:srgbClr val="000000"/>
                </a:solidFill>
                <a:latin typeface="Calibri" panose="020F0502020204030204" pitchFamily="34" charset="0"/>
              </a:rPr>
              <a:t>Opportunities to improve data management relating to our waste services.</a:t>
            </a:r>
            <a:endParaRPr lang="en-GB" sz="1400"/>
          </a:p>
        </p:txBody>
      </p:sp>
      <p:sp>
        <p:nvSpPr>
          <p:cNvPr id="50" name="TextBox 49">
            <a:extLst>
              <a:ext uri="{FF2B5EF4-FFF2-40B4-BE49-F238E27FC236}">
                <a16:creationId xmlns:a16="http://schemas.microsoft.com/office/drawing/2014/main" id="{79AD910C-9AF9-86E0-F3E1-2B2DDF19478D}"/>
              </a:ext>
            </a:extLst>
          </p:cNvPr>
          <p:cNvSpPr txBox="1"/>
          <p:nvPr/>
        </p:nvSpPr>
        <p:spPr>
          <a:xfrm>
            <a:off x="4149278" y="4901176"/>
            <a:ext cx="2757998" cy="461665"/>
          </a:xfrm>
          <a:prstGeom prst="rect">
            <a:avLst/>
          </a:prstGeom>
          <a:noFill/>
        </p:spPr>
        <p:txBody>
          <a:bodyPr wrap="square">
            <a:spAutoFit/>
          </a:bodyPr>
          <a:lstStyle/>
          <a:p>
            <a:pPr algn="ctr"/>
            <a:r>
              <a:rPr lang="en-GB" sz="1200" b="1" dirty="0">
                <a:solidFill>
                  <a:srgbClr val="000000"/>
                </a:solidFill>
                <a:latin typeface="Calibri" panose="020F0502020204030204" pitchFamily="34" charset="0"/>
              </a:rPr>
              <a:t>PERSONALISED </a:t>
            </a:r>
          </a:p>
          <a:p>
            <a:pPr algn="ctr"/>
            <a:r>
              <a:rPr lang="en-GB" sz="1200" b="1" dirty="0">
                <a:solidFill>
                  <a:srgbClr val="000000"/>
                </a:solidFill>
                <a:latin typeface="Calibri" panose="020F0502020204030204" pitchFamily="34" charset="0"/>
              </a:rPr>
              <a:t>COMMUNICATIONS</a:t>
            </a:r>
            <a:endParaRPr lang="en-GB" sz="1200" b="1" dirty="0"/>
          </a:p>
        </p:txBody>
      </p:sp>
      <p:sp>
        <p:nvSpPr>
          <p:cNvPr id="24" name="TextBox 23">
            <a:extLst>
              <a:ext uri="{FF2B5EF4-FFF2-40B4-BE49-F238E27FC236}">
                <a16:creationId xmlns:a16="http://schemas.microsoft.com/office/drawing/2014/main" id="{D50E45F6-4277-FC4E-02D6-A57BA1A6CCFF}"/>
              </a:ext>
            </a:extLst>
          </p:cNvPr>
          <p:cNvSpPr txBox="1"/>
          <p:nvPr/>
        </p:nvSpPr>
        <p:spPr>
          <a:xfrm>
            <a:off x="1712422" y="4439039"/>
            <a:ext cx="2492406" cy="954107"/>
          </a:xfrm>
          <a:prstGeom prst="rect">
            <a:avLst/>
          </a:prstGeom>
          <a:noFill/>
        </p:spPr>
        <p:txBody>
          <a:bodyPr wrap="square">
            <a:spAutoFit/>
          </a:bodyPr>
          <a:lstStyle/>
          <a:p>
            <a:pPr algn="ctr"/>
            <a:r>
              <a:rPr lang="en-GB" sz="1400">
                <a:solidFill>
                  <a:srgbClr val="000000"/>
                </a:solidFill>
                <a:latin typeface="Calibri" panose="020F0502020204030204" pitchFamily="34" charset="0"/>
              </a:rPr>
              <a:t>O</a:t>
            </a:r>
            <a:r>
              <a:rPr lang="en-GB" sz="1400" b="0" i="0">
                <a:solidFill>
                  <a:srgbClr val="000000"/>
                </a:solidFill>
                <a:effectLst/>
                <a:latin typeface="Calibri" panose="020F0502020204030204" pitchFamily="34" charset="0"/>
              </a:rPr>
              <a:t>ffering personalised information about their community and services would be valued by customers. </a:t>
            </a:r>
            <a:endParaRPr lang="en-GB" sz="1400"/>
          </a:p>
        </p:txBody>
      </p:sp>
      <p:sp>
        <p:nvSpPr>
          <p:cNvPr id="34" name="TextBox 33">
            <a:extLst>
              <a:ext uri="{FF2B5EF4-FFF2-40B4-BE49-F238E27FC236}">
                <a16:creationId xmlns:a16="http://schemas.microsoft.com/office/drawing/2014/main" id="{1AB1D2D9-5466-F0AA-A4D1-7AF9C90EC58E}"/>
              </a:ext>
            </a:extLst>
          </p:cNvPr>
          <p:cNvSpPr txBox="1"/>
          <p:nvPr/>
        </p:nvSpPr>
        <p:spPr>
          <a:xfrm>
            <a:off x="6565633" y="4438265"/>
            <a:ext cx="4865824" cy="954107"/>
          </a:xfrm>
          <a:prstGeom prst="rect">
            <a:avLst/>
          </a:prstGeom>
          <a:noFill/>
        </p:spPr>
        <p:txBody>
          <a:bodyPr wrap="square">
            <a:spAutoFit/>
          </a:bodyPr>
          <a:lstStyle/>
          <a:p>
            <a:pPr algn="ctr"/>
            <a:r>
              <a:rPr lang="en-GB" sz="1400" b="0" i="0" dirty="0">
                <a:solidFill>
                  <a:srgbClr val="0D0D0D"/>
                </a:solidFill>
                <a:effectLst/>
                <a:latin typeface="Söhne"/>
              </a:rPr>
              <a:t>Customers have different preferences. Some say they can find everything online themselves, others want recycling info, and some need safety or parking updates. They also differ on how they want to get this info: some prefer email, others like letters.</a:t>
            </a:r>
            <a:endParaRPr lang="en-GB" sz="1400" dirty="0"/>
          </a:p>
        </p:txBody>
      </p:sp>
      <p:grpSp>
        <p:nvGrpSpPr>
          <p:cNvPr id="28" name="Group 27">
            <a:extLst>
              <a:ext uri="{FF2B5EF4-FFF2-40B4-BE49-F238E27FC236}">
                <a16:creationId xmlns:a16="http://schemas.microsoft.com/office/drawing/2014/main" id="{F23706A4-E020-003D-1337-8861E5FAAF59}"/>
              </a:ext>
              <a:ext uri="{C183D7F6-B498-43B3-948B-1728B52AA6E4}">
                <adec:decorative xmlns:adec="http://schemas.microsoft.com/office/drawing/2017/decorative" val="1"/>
              </a:ext>
            </a:extLst>
          </p:cNvPr>
          <p:cNvGrpSpPr/>
          <p:nvPr/>
        </p:nvGrpSpPr>
        <p:grpSpPr>
          <a:xfrm>
            <a:off x="1539025" y="5393146"/>
            <a:ext cx="10295551" cy="213064"/>
            <a:chOff x="1535837" y="4867922"/>
            <a:chExt cx="10295551" cy="213064"/>
          </a:xfrm>
        </p:grpSpPr>
        <p:cxnSp>
          <p:nvCxnSpPr>
            <p:cNvPr id="29" name="Straight Connector 28">
              <a:extLst>
                <a:ext uri="{FF2B5EF4-FFF2-40B4-BE49-F238E27FC236}">
                  <a16:creationId xmlns:a16="http://schemas.microsoft.com/office/drawing/2014/main" id="{1575A801-8C15-A4B2-ADFB-9FCDD92B9AAE}"/>
                </a:ext>
              </a:extLst>
            </p:cNvPr>
            <p:cNvCxnSpPr>
              <a:cxnSpLocks/>
            </p:cNvCxnSpPr>
            <p:nvPr/>
          </p:nvCxnSpPr>
          <p:spPr>
            <a:xfrm>
              <a:off x="1535837" y="4974454"/>
              <a:ext cx="10082487" cy="0"/>
            </a:xfrm>
            <a:prstGeom prst="line">
              <a:avLst/>
            </a:prstGeom>
            <a:ln w="28575">
              <a:solidFill>
                <a:srgbClr val="071A5A"/>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B82AAC17-F512-1BEF-32D8-53E70C8F5E23}"/>
                </a:ext>
              </a:extLst>
            </p:cNvPr>
            <p:cNvSpPr/>
            <p:nvPr/>
          </p:nvSpPr>
          <p:spPr>
            <a:xfrm>
              <a:off x="11618324" y="4867922"/>
              <a:ext cx="213064" cy="213064"/>
            </a:xfrm>
            <a:prstGeom prst="ellipse">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9" name="TextBox 48">
            <a:extLst>
              <a:ext uri="{FF2B5EF4-FFF2-40B4-BE49-F238E27FC236}">
                <a16:creationId xmlns:a16="http://schemas.microsoft.com/office/drawing/2014/main" id="{69A6B818-0309-BA0B-D341-B261ED5C57E2}"/>
              </a:ext>
            </a:extLst>
          </p:cNvPr>
          <p:cNvSpPr txBox="1"/>
          <p:nvPr/>
        </p:nvSpPr>
        <p:spPr>
          <a:xfrm>
            <a:off x="4068879" y="6240183"/>
            <a:ext cx="2757998" cy="276999"/>
          </a:xfrm>
          <a:prstGeom prst="rect">
            <a:avLst/>
          </a:prstGeom>
          <a:noFill/>
        </p:spPr>
        <p:txBody>
          <a:bodyPr wrap="square">
            <a:spAutoFit/>
          </a:bodyPr>
          <a:lstStyle/>
          <a:p>
            <a:pPr algn="ctr"/>
            <a:r>
              <a:rPr lang="en-GB" sz="1200" b="1">
                <a:solidFill>
                  <a:srgbClr val="000000"/>
                </a:solidFill>
                <a:latin typeface="Calibri" panose="020F0502020204030204" pitchFamily="34" charset="0"/>
              </a:rPr>
              <a:t>DATA SHARING</a:t>
            </a:r>
            <a:endParaRPr lang="en-GB" sz="1200" b="1"/>
          </a:p>
        </p:txBody>
      </p:sp>
      <p:sp>
        <p:nvSpPr>
          <p:cNvPr id="32" name="TextBox 31">
            <a:extLst>
              <a:ext uri="{FF2B5EF4-FFF2-40B4-BE49-F238E27FC236}">
                <a16:creationId xmlns:a16="http://schemas.microsoft.com/office/drawing/2014/main" id="{88AB1B09-AD9C-C4F9-2CDC-837662EC3F66}"/>
              </a:ext>
            </a:extLst>
          </p:cNvPr>
          <p:cNvSpPr txBox="1"/>
          <p:nvPr/>
        </p:nvSpPr>
        <p:spPr>
          <a:xfrm>
            <a:off x="1793431" y="5623354"/>
            <a:ext cx="2330388" cy="954107"/>
          </a:xfrm>
          <a:prstGeom prst="rect">
            <a:avLst/>
          </a:prstGeom>
          <a:noFill/>
        </p:spPr>
        <p:txBody>
          <a:bodyPr wrap="square">
            <a:spAutoFit/>
          </a:bodyPr>
          <a:lstStyle/>
          <a:p>
            <a:pPr algn="ctr"/>
            <a:r>
              <a:rPr lang="en-GB" sz="1400" b="0" i="0">
                <a:solidFill>
                  <a:srgbClr val="000000"/>
                </a:solidFill>
                <a:effectLst/>
                <a:latin typeface="Calibri" panose="020F0502020204030204" pitchFamily="34" charset="0"/>
              </a:rPr>
              <a:t>Sharing data with other local public services would reduce the administrative burden on our residents </a:t>
            </a:r>
            <a:endParaRPr lang="en-GB" sz="1400"/>
          </a:p>
        </p:txBody>
      </p:sp>
      <p:sp>
        <p:nvSpPr>
          <p:cNvPr id="37" name="TextBox 36">
            <a:extLst>
              <a:ext uri="{FF2B5EF4-FFF2-40B4-BE49-F238E27FC236}">
                <a16:creationId xmlns:a16="http://schemas.microsoft.com/office/drawing/2014/main" id="{BB9202B6-802D-DFAC-2563-953D5D6F71B0}"/>
              </a:ext>
            </a:extLst>
          </p:cNvPr>
          <p:cNvSpPr txBox="1"/>
          <p:nvPr/>
        </p:nvSpPr>
        <p:spPr>
          <a:xfrm>
            <a:off x="6603874" y="5604617"/>
            <a:ext cx="4730684" cy="954107"/>
          </a:xfrm>
          <a:prstGeom prst="rect">
            <a:avLst/>
          </a:prstGeom>
          <a:noFill/>
        </p:spPr>
        <p:txBody>
          <a:bodyPr wrap="square">
            <a:spAutoFit/>
          </a:bodyPr>
          <a:lstStyle/>
          <a:p>
            <a:pPr algn="ctr"/>
            <a:r>
              <a:rPr lang="en-GB" sz="1400">
                <a:solidFill>
                  <a:srgbClr val="000000"/>
                </a:solidFill>
                <a:latin typeface="Calibri" panose="020F0502020204030204" pitchFamily="34" charset="0"/>
              </a:rPr>
              <a:t>Most customers did not expect the Council to be involved in information sharing with external organisations. Many felt it was their responsibility and not the Councils. </a:t>
            </a:r>
          </a:p>
          <a:p>
            <a:pPr algn="ctr"/>
            <a:r>
              <a:rPr lang="en-GB" sz="1400">
                <a:solidFill>
                  <a:srgbClr val="000000"/>
                </a:solidFill>
                <a:latin typeface="Calibri" panose="020F0502020204030204" pitchFamily="34" charset="0"/>
              </a:rPr>
              <a:t>But they thought signposting would be helpful.</a:t>
            </a:r>
            <a:endParaRPr lang="en-GB" sz="1400"/>
          </a:p>
        </p:txBody>
      </p:sp>
      <p:grpSp>
        <p:nvGrpSpPr>
          <p:cNvPr id="43" name="Group 42">
            <a:extLst>
              <a:ext uri="{FF2B5EF4-FFF2-40B4-BE49-F238E27FC236}">
                <a16:creationId xmlns:a16="http://schemas.microsoft.com/office/drawing/2014/main" id="{80143623-BE0D-4BA6-040A-CC4E4878CF6D}"/>
              </a:ext>
              <a:ext uri="{C183D7F6-B498-43B3-948B-1728B52AA6E4}">
                <adec:decorative xmlns:adec="http://schemas.microsoft.com/office/drawing/2017/decorative" val="1"/>
              </a:ext>
            </a:extLst>
          </p:cNvPr>
          <p:cNvGrpSpPr/>
          <p:nvPr/>
        </p:nvGrpSpPr>
        <p:grpSpPr>
          <a:xfrm>
            <a:off x="5223541" y="5694096"/>
            <a:ext cx="529268" cy="605464"/>
            <a:chOff x="6265839" y="4069689"/>
            <a:chExt cx="767748" cy="815762"/>
          </a:xfrm>
        </p:grpSpPr>
        <p:pic>
          <p:nvPicPr>
            <p:cNvPr id="44" name="Graphic 17" descr="Internet with solid fill">
              <a:extLst>
                <a:ext uri="{FF2B5EF4-FFF2-40B4-BE49-F238E27FC236}">
                  <a16:creationId xmlns:a16="http://schemas.microsoft.com/office/drawing/2014/main" id="{BD7CC088-489A-0743-820B-F19D30E9DA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5839" y="4420707"/>
              <a:ext cx="464744" cy="464744"/>
            </a:xfrm>
            <a:prstGeom prst="rect">
              <a:avLst/>
            </a:prstGeom>
          </p:spPr>
        </p:pic>
        <p:pic>
          <p:nvPicPr>
            <p:cNvPr id="45" name="Graphic 18" descr="Internet with solid fill">
              <a:extLst>
                <a:ext uri="{FF2B5EF4-FFF2-40B4-BE49-F238E27FC236}">
                  <a16:creationId xmlns:a16="http://schemas.microsoft.com/office/drawing/2014/main" id="{2ED8512B-88A1-9001-D55B-C8C2A1C149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8843" y="4069689"/>
              <a:ext cx="464744" cy="464744"/>
            </a:xfrm>
            <a:prstGeom prst="rect">
              <a:avLst/>
            </a:prstGeom>
          </p:spPr>
        </p:pic>
        <p:pic>
          <p:nvPicPr>
            <p:cNvPr id="46" name="Graphic 20" descr="Line arrow: Clockwise curve with solid fill">
              <a:extLst>
                <a:ext uri="{FF2B5EF4-FFF2-40B4-BE49-F238E27FC236}">
                  <a16:creationId xmlns:a16="http://schemas.microsoft.com/office/drawing/2014/main" id="{F72F8DD5-BE0B-3AF9-8439-72185B3E60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039616">
              <a:off x="6330231" y="4168286"/>
              <a:ext cx="331263" cy="331263"/>
            </a:xfrm>
            <a:prstGeom prst="rect">
              <a:avLst/>
            </a:prstGeom>
          </p:spPr>
        </p:pic>
        <p:pic>
          <p:nvPicPr>
            <p:cNvPr id="47" name="Graphic 21" descr="Line arrow: Clockwise curve with solid fill">
              <a:extLst>
                <a:ext uri="{FF2B5EF4-FFF2-40B4-BE49-F238E27FC236}">
                  <a16:creationId xmlns:a16="http://schemas.microsoft.com/office/drawing/2014/main" id="{F0C6BE21-78CB-28A7-6C08-2FD23CE114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5561477">
              <a:off x="6681007" y="4482282"/>
              <a:ext cx="331263" cy="331263"/>
            </a:xfrm>
            <a:prstGeom prst="rect">
              <a:avLst/>
            </a:prstGeom>
          </p:spPr>
        </p:pic>
      </p:grpSp>
      <p:pic>
        <p:nvPicPr>
          <p:cNvPr id="48" name="Graphic 12">
            <a:extLst>
              <a:ext uri="{FF2B5EF4-FFF2-40B4-BE49-F238E27FC236}">
                <a16:creationId xmlns:a16="http://schemas.microsoft.com/office/drawing/2014/main" id="{F05A9081-2089-BD65-C991-E097F0E27423}"/>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10927" y="4446259"/>
            <a:ext cx="569165" cy="569165"/>
          </a:xfrm>
          <a:prstGeom prst="rect">
            <a:avLst/>
          </a:prstGeom>
        </p:spPr>
      </p:pic>
      <p:pic>
        <p:nvPicPr>
          <p:cNvPr id="55" name="Graphic 24">
            <a:extLst>
              <a:ext uri="{FF2B5EF4-FFF2-40B4-BE49-F238E27FC236}">
                <a16:creationId xmlns:a16="http://schemas.microsoft.com/office/drawing/2014/main" id="{55028290-123C-F883-71CA-EF7A343B94D1}"/>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260932" y="2140246"/>
            <a:ext cx="455366" cy="568041"/>
          </a:xfrm>
          <a:prstGeom prst="rect">
            <a:avLst/>
          </a:prstGeom>
        </p:spPr>
      </p:pic>
      <p:grpSp>
        <p:nvGrpSpPr>
          <p:cNvPr id="65" name="Group 64">
            <a:extLst>
              <a:ext uri="{FF2B5EF4-FFF2-40B4-BE49-F238E27FC236}">
                <a16:creationId xmlns:a16="http://schemas.microsoft.com/office/drawing/2014/main" id="{6818462B-7AEC-1F67-5933-7C8AB2768C89}"/>
              </a:ext>
              <a:ext uri="{C183D7F6-B498-43B3-948B-1728B52AA6E4}">
                <adec:decorative xmlns:adec="http://schemas.microsoft.com/office/drawing/2017/decorative" val="1"/>
              </a:ext>
            </a:extLst>
          </p:cNvPr>
          <p:cNvGrpSpPr/>
          <p:nvPr/>
        </p:nvGrpSpPr>
        <p:grpSpPr>
          <a:xfrm>
            <a:off x="5110749" y="728640"/>
            <a:ext cx="762920" cy="767049"/>
            <a:chOff x="4968165" y="571998"/>
            <a:chExt cx="927090" cy="893799"/>
          </a:xfrm>
        </p:grpSpPr>
        <p:pic>
          <p:nvPicPr>
            <p:cNvPr id="57" name="Graphic 56" descr="Group success with solid fill">
              <a:extLst>
                <a:ext uri="{FF2B5EF4-FFF2-40B4-BE49-F238E27FC236}">
                  <a16:creationId xmlns:a16="http://schemas.microsoft.com/office/drawing/2014/main" id="{EF931AA1-265E-655B-4C2F-0BABC05BE8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1170" y="766865"/>
              <a:ext cx="698932" cy="698932"/>
            </a:xfrm>
            <a:prstGeom prst="rect">
              <a:avLst/>
            </a:prstGeom>
          </p:spPr>
        </p:pic>
        <p:grpSp>
          <p:nvGrpSpPr>
            <p:cNvPr id="64" name="Group 63">
              <a:extLst>
                <a:ext uri="{FF2B5EF4-FFF2-40B4-BE49-F238E27FC236}">
                  <a16:creationId xmlns:a16="http://schemas.microsoft.com/office/drawing/2014/main" id="{4A13FBAC-8F7F-8A8D-4116-F21075DAE92A}"/>
                </a:ext>
              </a:extLst>
            </p:cNvPr>
            <p:cNvGrpSpPr/>
            <p:nvPr/>
          </p:nvGrpSpPr>
          <p:grpSpPr>
            <a:xfrm>
              <a:off x="4968165" y="571998"/>
              <a:ext cx="927090" cy="346034"/>
              <a:chOff x="5080350" y="622209"/>
              <a:chExt cx="927090" cy="346034"/>
            </a:xfrm>
          </p:grpSpPr>
          <p:pic>
            <p:nvPicPr>
              <p:cNvPr id="61" name="Graphic 60" descr="Star with solid fill">
                <a:extLst>
                  <a:ext uri="{FF2B5EF4-FFF2-40B4-BE49-F238E27FC236}">
                    <a16:creationId xmlns:a16="http://schemas.microsoft.com/office/drawing/2014/main" id="{E4B7A6DF-D404-46E1-9F76-4DB65975F0B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80350" y="622209"/>
                <a:ext cx="331653" cy="331653"/>
              </a:xfrm>
              <a:prstGeom prst="rect">
                <a:avLst/>
              </a:prstGeom>
            </p:spPr>
          </p:pic>
          <p:pic>
            <p:nvPicPr>
              <p:cNvPr id="62" name="Graphic 61" descr="Star with solid fill">
                <a:extLst>
                  <a:ext uri="{FF2B5EF4-FFF2-40B4-BE49-F238E27FC236}">
                    <a16:creationId xmlns:a16="http://schemas.microsoft.com/office/drawing/2014/main" id="{0A3A0E66-6A69-16C5-BDCD-D6E2F28637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80476" y="628918"/>
                <a:ext cx="331653" cy="331653"/>
              </a:xfrm>
              <a:prstGeom prst="rect">
                <a:avLst/>
              </a:prstGeom>
            </p:spPr>
          </p:pic>
          <p:pic>
            <p:nvPicPr>
              <p:cNvPr id="63" name="Graphic 62" descr="Star with solid fill">
                <a:extLst>
                  <a:ext uri="{FF2B5EF4-FFF2-40B4-BE49-F238E27FC236}">
                    <a16:creationId xmlns:a16="http://schemas.microsoft.com/office/drawing/2014/main" id="{7C6945EE-0643-5E59-E91D-DB857EEEC6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75787" y="636590"/>
                <a:ext cx="331653" cy="331653"/>
              </a:xfrm>
              <a:prstGeom prst="rect">
                <a:avLst/>
              </a:prstGeom>
            </p:spPr>
          </p:pic>
        </p:grpSp>
      </p:grpSp>
      <p:pic>
        <p:nvPicPr>
          <p:cNvPr id="70" name="Graphic 69">
            <a:extLst>
              <a:ext uri="{FF2B5EF4-FFF2-40B4-BE49-F238E27FC236}">
                <a16:creationId xmlns:a16="http://schemas.microsoft.com/office/drawing/2014/main" id="{B8D063DF-5420-692A-718A-F8BA0A14F5D9}"/>
              </a:ext>
              <a:ext uri="{C183D7F6-B498-43B3-948B-1728B52AA6E4}">
                <adec:decorative xmlns:adec="http://schemas.microsoft.com/office/drawing/2017/decorative" val="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240050" y="3393528"/>
            <a:ext cx="533770" cy="533770"/>
          </a:xfrm>
          <a:prstGeom prst="rect">
            <a:avLst/>
          </a:prstGeom>
        </p:spPr>
      </p:pic>
    </p:spTree>
    <p:extLst>
      <p:ext uri="{BB962C8B-B14F-4D97-AF65-F5344CB8AC3E}">
        <p14:creationId xmlns:p14="http://schemas.microsoft.com/office/powerpoint/2010/main" val="3805076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476210-789A-5B4D-9147-9938143DA5EB}"/>
              </a:ext>
            </a:extLst>
          </p:cNvPr>
          <p:cNvSpPr>
            <a:spLocks noGrp="1"/>
          </p:cNvSpPr>
          <p:nvPr>
            <p:ph type="title" idx="4294967295"/>
          </p:nvPr>
        </p:nvSpPr>
        <p:spPr>
          <a:xfrm>
            <a:off x="652371" y="-1147053"/>
            <a:ext cx="10625229" cy="1147053"/>
          </a:xfrm>
        </p:spPr>
        <p:txBody>
          <a:bodyPr vert="horz" lIns="91440" tIns="45720" rIns="91440" bIns="45720" rtlCol="0" anchor="b">
            <a:normAutofit/>
          </a:bodyPr>
          <a:lstStyle/>
          <a:p>
            <a:r>
              <a:rPr lang="en-GB" dirty="0"/>
              <a:t>Integrated service</a:t>
            </a:r>
          </a:p>
        </p:txBody>
      </p:sp>
      <p:pic>
        <p:nvPicPr>
          <p:cNvPr id="10" name="Picture 9" descr="A diagram showing the cross over between data needed for each service. &#10;The common data across all services is: current address, new/forward address, and customer name. Council tax and benefits also requires completion/tenancy date and moving date. Council tax, benefits, electoral registration and waste have their own unique data needs. ">
            <a:extLst>
              <a:ext uri="{FF2B5EF4-FFF2-40B4-BE49-F238E27FC236}">
                <a16:creationId xmlns:a16="http://schemas.microsoft.com/office/drawing/2014/main" id="{ED5516EE-46D4-955B-054D-CF0B3496A16C}"/>
              </a:ext>
            </a:extLst>
          </p:cNvPr>
          <p:cNvPicPr>
            <a:picLocks noChangeAspect="1"/>
          </p:cNvPicPr>
          <p:nvPr/>
        </p:nvPicPr>
        <p:blipFill>
          <a:blip r:embed="rId3"/>
          <a:stretch>
            <a:fillRect/>
          </a:stretch>
        </p:blipFill>
        <p:spPr>
          <a:xfrm>
            <a:off x="82794" y="464476"/>
            <a:ext cx="8134350" cy="6143625"/>
          </a:xfrm>
          <a:prstGeom prst="rect">
            <a:avLst/>
          </a:prstGeom>
        </p:spPr>
      </p:pic>
      <p:sp>
        <p:nvSpPr>
          <p:cNvPr id="4" name="TextBox 3">
            <a:extLst>
              <a:ext uri="{FF2B5EF4-FFF2-40B4-BE49-F238E27FC236}">
                <a16:creationId xmlns:a16="http://schemas.microsoft.com/office/drawing/2014/main" id="{D68D59F4-96CB-1ED5-BD25-0E98D01A6B53}"/>
              </a:ext>
            </a:extLst>
          </p:cNvPr>
          <p:cNvSpPr txBox="1"/>
          <p:nvPr/>
        </p:nvSpPr>
        <p:spPr>
          <a:xfrm>
            <a:off x="4876613" y="558445"/>
            <a:ext cx="6500224" cy="1477328"/>
          </a:xfrm>
          <a:prstGeom prst="rect">
            <a:avLst/>
          </a:prstGeom>
          <a:noFill/>
        </p:spPr>
        <p:txBody>
          <a:bodyPr wrap="square" rtlCol="0">
            <a:spAutoFit/>
          </a:bodyPr>
          <a:lstStyle/>
          <a:p>
            <a:r>
              <a:rPr lang="en-GB" b="0" i="0">
                <a:solidFill>
                  <a:srgbClr val="0D0D0D"/>
                </a:solidFill>
                <a:effectLst/>
                <a:latin typeface="Söhne"/>
              </a:rPr>
              <a:t>Although customer satisfaction doesn't indicate a need for a specific "tell us you're moving" service, there's potential and evidence to show that a more integrated service would be beneficial for both customers and us.</a:t>
            </a:r>
            <a:endParaRPr lang="en-GB" sz="800">
              <a:latin typeface="Calibri" panose="020F0502020204030204" pitchFamily="34" charset="0"/>
              <a:cs typeface="Calibri" panose="020F0502020204030204" pitchFamily="34" charset="0"/>
            </a:endParaRPr>
          </a:p>
          <a:p>
            <a:pPr marL="742950" lvl="1" indent="-285750">
              <a:buFont typeface="Arial" panose="020B0604020202020204" pitchFamily="34" charset="0"/>
              <a:buChar char="•"/>
            </a:pPr>
            <a:endParaRPr lang="en-GB">
              <a:latin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2B6D80A7-F608-67C3-8AC1-D4DF07C7DEF4}"/>
              </a:ext>
            </a:extLst>
          </p:cNvPr>
          <p:cNvSpPr txBox="1"/>
          <p:nvPr/>
        </p:nvSpPr>
        <p:spPr>
          <a:xfrm>
            <a:off x="7654436" y="2413337"/>
            <a:ext cx="4126523" cy="2031325"/>
          </a:xfrm>
          <a:prstGeom prst="rect">
            <a:avLst/>
          </a:prstGeom>
          <a:noFill/>
        </p:spPr>
        <p:txBody>
          <a:bodyPr wrap="square">
            <a:spAutoFit/>
          </a:bodyPr>
          <a:lstStyle/>
          <a:p>
            <a:pPr marL="285750" indent="-285750">
              <a:buFont typeface="Arial" panose="020B0604020202020204" pitchFamily="34" charset="0"/>
              <a:buChar char="•"/>
            </a:pPr>
            <a:r>
              <a:rPr lang="en-GB" b="1">
                <a:latin typeface="Calibri" panose="020F0502020204030204" pitchFamily="34" charset="0"/>
                <a:cs typeface="Calibri" panose="020F0502020204030204" pitchFamily="34" charset="0"/>
              </a:rPr>
              <a:t>Benefits for customers </a:t>
            </a:r>
          </a:p>
          <a:p>
            <a:pPr marL="742950" lvl="1" indent="-285750">
              <a:buFont typeface="Calibri" panose="020F0502020204030204" pitchFamily="34" charset="0"/>
              <a:buChar char="+"/>
            </a:pPr>
            <a:r>
              <a:rPr lang="en-GB">
                <a:latin typeface="Calibri" panose="020F0502020204030204" pitchFamily="34" charset="0"/>
                <a:cs typeface="Calibri" panose="020F0502020204030204" pitchFamily="34" charset="0"/>
              </a:rPr>
              <a:t>Improved handling of broader Council Tax related matters</a:t>
            </a:r>
          </a:p>
          <a:p>
            <a:pPr marL="742950" lvl="1" indent="-285750">
              <a:buFont typeface="Calibri" panose="020F0502020204030204" pitchFamily="34" charset="0"/>
              <a:buChar char="+"/>
            </a:pPr>
            <a:r>
              <a:rPr lang="en-GB">
                <a:latin typeface="Calibri" panose="020F0502020204030204" pitchFamily="34" charset="0"/>
                <a:cs typeface="Calibri" panose="020F0502020204030204" pitchFamily="34" charset="0"/>
              </a:rPr>
              <a:t>Consistency in customers electoral registration</a:t>
            </a:r>
          </a:p>
          <a:p>
            <a:pPr marL="742950" lvl="1" indent="-285750">
              <a:buFont typeface="Calibri" panose="020F0502020204030204" pitchFamily="34" charset="0"/>
              <a:buChar char="+"/>
            </a:pPr>
            <a:r>
              <a:rPr lang="en-GB">
                <a:latin typeface="Calibri" panose="020F0502020204030204" pitchFamily="34" charset="0"/>
                <a:cs typeface="Calibri" panose="020F0502020204030204" pitchFamily="34" charset="0"/>
              </a:rPr>
              <a:t>Efficient handling of waste related enquiries </a:t>
            </a:r>
          </a:p>
        </p:txBody>
      </p:sp>
      <p:sp>
        <p:nvSpPr>
          <p:cNvPr id="7" name="TextBox 6">
            <a:extLst>
              <a:ext uri="{FF2B5EF4-FFF2-40B4-BE49-F238E27FC236}">
                <a16:creationId xmlns:a16="http://schemas.microsoft.com/office/drawing/2014/main" id="{843587A8-D95E-3C20-A0E1-06E1674A2CB1}"/>
              </a:ext>
            </a:extLst>
          </p:cNvPr>
          <p:cNvSpPr txBox="1"/>
          <p:nvPr/>
        </p:nvSpPr>
        <p:spPr>
          <a:xfrm>
            <a:off x="6424246" y="4822226"/>
            <a:ext cx="5509847" cy="1723549"/>
          </a:xfrm>
          <a:prstGeom prst="rect">
            <a:avLst/>
          </a:prstGeom>
          <a:noFill/>
        </p:spPr>
        <p:txBody>
          <a:bodyPr wrap="square">
            <a:spAutoFit/>
          </a:bodyPr>
          <a:lstStyle/>
          <a:p>
            <a:pPr marL="285750" indent="-285750">
              <a:buFont typeface="Arial" panose="020B0604020202020204" pitchFamily="34" charset="0"/>
              <a:buChar char="•"/>
            </a:pPr>
            <a:r>
              <a:rPr lang="en-GB" b="1">
                <a:latin typeface="Calibri" panose="020F0502020204030204" pitchFamily="34" charset="0"/>
                <a:cs typeface="Calibri" panose="020F0502020204030204" pitchFamily="34" charset="0"/>
              </a:rPr>
              <a:t>Benefits for us </a:t>
            </a:r>
          </a:p>
          <a:p>
            <a:pPr marL="742950" lvl="1" indent="-285750">
              <a:buFont typeface="Calibri" panose="020F0502020204030204" pitchFamily="34" charset="0"/>
              <a:buChar char="+"/>
            </a:pPr>
            <a:r>
              <a:rPr lang="en-GB">
                <a:latin typeface="Calibri" panose="020F0502020204030204" pitchFamily="34" charset="0"/>
                <a:cs typeface="Calibri" panose="020F0502020204030204" pitchFamily="34" charset="0"/>
              </a:rPr>
              <a:t>Cost efficiencies in automation of Council Tax demand </a:t>
            </a:r>
          </a:p>
          <a:p>
            <a:pPr marL="742950" lvl="1" indent="-285750">
              <a:buFont typeface="Calibri" panose="020F0502020204030204" pitchFamily="34" charset="0"/>
              <a:buChar char="+"/>
            </a:pPr>
            <a:r>
              <a:rPr lang="en-GB">
                <a:latin typeface="Calibri" panose="020F0502020204030204" pitchFamily="34" charset="0"/>
                <a:cs typeface="Calibri" panose="020F0502020204030204" pitchFamily="34" charset="0"/>
              </a:rPr>
              <a:t>Improved Electoral register accuracy </a:t>
            </a:r>
          </a:p>
          <a:p>
            <a:pPr marL="742950" lvl="1" indent="-285750">
              <a:buFont typeface="Calibri" panose="020F0502020204030204" pitchFamily="34" charset="0"/>
              <a:buChar char="+"/>
            </a:pPr>
            <a:r>
              <a:rPr lang="en-GB">
                <a:latin typeface="Calibri" panose="020F0502020204030204" pitchFamily="34" charset="0"/>
                <a:cs typeface="Calibri" panose="020F0502020204030204" pitchFamily="34" charset="0"/>
              </a:rPr>
              <a:t>Improved data management </a:t>
            </a:r>
            <a:r>
              <a:rPr lang="en-GB" sz="1600">
                <a:latin typeface="Calibri" panose="020F0502020204030204" pitchFamily="34" charset="0"/>
                <a:cs typeface="Calibri" panose="020F0502020204030204" pitchFamily="34" charset="0"/>
              </a:rPr>
              <a:t>(ER &amp; CT data sharing, waste services retention) </a:t>
            </a:r>
          </a:p>
        </p:txBody>
      </p:sp>
    </p:spTree>
    <p:extLst>
      <p:ext uri="{BB962C8B-B14F-4D97-AF65-F5344CB8AC3E}">
        <p14:creationId xmlns:p14="http://schemas.microsoft.com/office/powerpoint/2010/main" val="3886243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7A0B5CA-924E-0317-CA20-670BA1960A31}"/>
              </a:ext>
            </a:extLst>
          </p:cNvPr>
          <p:cNvSpPr txBox="1">
            <a:spLocks noGrp="1"/>
          </p:cNvSpPr>
          <p:nvPr>
            <p:ph type="title" idx="4294967295"/>
          </p:nvPr>
        </p:nvSpPr>
        <p:spPr>
          <a:xfrm>
            <a:off x="227186" y="178786"/>
            <a:ext cx="10030646"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4800" b="0" i="0" u="none" strike="noStrike" kern="1200" cap="all" spc="300" normalizeH="0" baseline="0" noProof="0" dirty="0">
                <a:ln>
                  <a:noFill/>
                </a:ln>
                <a:solidFill>
                  <a:srgbClr val="FFFFFF"/>
                </a:solidFill>
                <a:effectLst/>
                <a:highlight>
                  <a:srgbClr val="000000"/>
                </a:highlight>
                <a:uLnTx/>
                <a:uFillTx/>
                <a:latin typeface="+mj-lt"/>
                <a:ea typeface="+mj-ea"/>
                <a:cs typeface="+mj-cs"/>
              </a:rPr>
              <a:t>Next steps</a:t>
            </a:r>
            <a:endParaRPr kumimoji="0" lang="en-US" sz="48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sp>
        <p:nvSpPr>
          <p:cNvPr id="7" name="TextBox 6">
            <a:extLst>
              <a:ext uri="{FF2B5EF4-FFF2-40B4-BE49-F238E27FC236}">
                <a16:creationId xmlns:a16="http://schemas.microsoft.com/office/drawing/2014/main" id="{110B5685-BFCC-9A1A-C7B5-370AEB2CB773}"/>
              </a:ext>
              <a:ext uri="{C183D7F6-B498-43B3-948B-1728B52AA6E4}">
                <adec:decorative xmlns:adec="http://schemas.microsoft.com/office/drawing/2017/decorative" val="1"/>
              </a:ext>
            </a:extLst>
          </p:cNvPr>
          <p:cNvSpPr txBox="1"/>
          <p:nvPr/>
        </p:nvSpPr>
        <p:spPr>
          <a:xfrm>
            <a:off x="1181635" y="1775099"/>
            <a:ext cx="4236720" cy="646331"/>
          </a:xfrm>
          <a:prstGeom prst="rect">
            <a:avLst/>
          </a:prstGeom>
          <a:noFill/>
        </p:spPr>
        <p:txBody>
          <a:bodyPr wrap="square" rtlCol="0">
            <a:spAutoFit/>
          </a:bodyPr>
          <a:lstStyle/>
          <a:p>
            <a:pPr algn="ctr"/>
            <a:r>
              <a:rPr lang="en-GB" i="1">
                <a:solidFill>
                  <a:schemeClr val="bg1"/>
                </a:solidFill>
                <a:latin typeface="Calibri" panose="020F0502020204030204" pitchFamily="34" charset="0"/>
                <a:cs typeface="Calibri" panose="020F0502020204030204" pitchFamily="34" charset="0"/>
              </a:rPr>
              <a:t>814 different phone numbers contacted us regarding a CT move</a:t>
            </a:r>
          </a:p>
        </p:txBody>
      </p:sp>
      <p:pic>
        <p:nvPicPr>
          <p:cNvPr id="5" name="Graphic 4">
            <a:extLst>
              <a:ext uri="{FF2B5EF4-FFF2-40B4-BE49-F238E27FC236}">
                <a16:creationId xmlns:a16="http://schemas.microsoft.com/office/drawing/2014/main" id="{7D23AD5A-D1B3-E608-89AC-EA156FB109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967751" y="2406964"/>
            <a:ext cx="622106" cy="668504"/>
          </a:xfrm>
          <a:prstGeom prst="rect">
            <a:avLst/>
          </a:prstGeom>
        </p:spPr>
      </p:pic>
      <p:sp>
        <p:nvSpPr>
          <p:cNvPr id="2" name="TextBox 1">
            <a:extLst>
              <a:ext uri="{FF2B5EF4-FFF2-40B4-BE49-F238E27FC236}">
                <a16:creationId xmlns:a16="http://schemas.microsoft.com/office/drawing/2014/main" id="{57C974C5-CC0D-8FAA-7878-3DCC57DE876D}"/>
              </a:ext>
            </a:extLst>
          </p:cNvPr>
          <p:cNvSpPr txBox="1"/>
          <p:nvPr/>
        </p:nvSpPr>
        <p:spPr>
          <a:xfrm>
            <a:off x="524463" y="1325839"/>
            <a:ext cx="7508682" cy="5355312"/>
          </a:xfrm>
          <a:prstGeom prst="rect">
            <a:avLst/>
          </a:prstGeom>
          <a:noFill/>
        </p:spPr>
        <p:txBody>
          <a:bodyPr wrap="square">
            <a:spAutoFit/>
          </a:bodyPr>
          <a:lstStyle/>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Prioritise improving efficiencies in how we handle Council Tax related demand:</a:t>
            </a:r>
          </a:p>
          <a:p>
            <a:pPr marL="742950" lvl="1" indent="-285750">
              <a:buFont typeface="Arial" panose="020B0604020202020204" pitchFamily="34" charset="0"/>
              <a:buChar char="•"/>
            </a:pPr>
            <a:r>
              <a:rPr lang="en-GB">
                <a:latin typeface="Calibri" panose="020F0502020204030204" pitchFamily="34" charset="0"/>
                <a:cs typeface="Calibri" panose="020F0502020204030204" pitchFamily="34" charset="0"/>
              </a:rPr>
              <a:t>Work through our assumptions related to things that may prevent automation</a:t>
            </a:r>
          </a:p>
          <a:p>
            <a:pPr marL="742950" lvl="1" indent="-285750">
              <a:buFont typeface="Arial" panose="020B0604020202020204" pitchFamily="34" charset="0"/>
              <a:buChar char="•"/>
            </a:pPr>
            <a:r>
              <a:rPr lang="en-GB">
                <a:latin typeface="Calibri" panose="020F0502020204030204" pitchFamily="34" charset="0"/>
                <a:cs typeface="Calibri" panose="020F0502020204030204" pitchFamily="34" charset="0"/>
              </a:rPr>
              <a:t>Improve site navigation and form design – monitor digital uptake</a:t>
            </a:r>
          </a:p>
          <a:p>
            <a:pPr marL="742950" lvl="1" indent="-285750">
              <a:buFont typeface="Arial" panose="020B0604020202020204" pitchFamily="34" charset="0"/>
              <a:buChar char="•"/>
            </a:pPr>
            <a:r>
              <a:rPr lang="en-GB">
                <a:latin typeface="Calibri" panose="020F0502020204030204" pitchFamily="34" charset="0"/>
                <a:cs typeface="Calibri" panose="020F0502020204030204" pitchFamily="34" charset="0"/>
              </a:rPr>
              <a:t>CS to continue to join up CT related matters when handling phone contact – monitor impact on DD set up and e-billing</a:t>
            </a:r>
          </a:p>
          <a:p>
            <a:pPr lvl="1"/>
            <a:r>
              <a:rPr lang="en-GB">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Services to consider and determine if action required related to customer data handling: </a:t>
            </a:r>
          </a:p>
          <a:p>
            <a:pPr marL="742950" lvl="1" indent="-285750">
              <a:buFont typeface="Arial" panose="020B0604020202020204" pitchFamily="34" charset="0"/>
              <a:buChar char="•"/>
            </a:pPr>
            <a:r>
              <a:rPr lang="en-GB">
                <a:latin typeface="Calibri" panose="020F0502020204030204" pitchFamily="34" charset="0"/>
                <a:cs typeface="Calibri" panose="020F0502020204030204" pitchFamily="34" charset="0"/>
              </a:rPr>
              <a:t>Council Tax privacy notice – consider sharing more explicitly with customers how their data is shared with Elections and the impact on their registration </a:t>
            </a:r>
          </a:p>
          <a:p>
            <a:pPr marL="742950" lvl="1" indent="-285750">
              <a:buFont typeface="Arial" panose="020B0604020202020204" pitchFamily="34" charset="0"/>
              <a:buChar char="•"/>
            </a:pPr>
            <a:r>
              <a:rPr lang="en-GB">
                <a:latin typeface="Calibri" panose="020F0502020204030204" pitchFamily="34" charset="0"/>
                <a:cs typeface="Calibri" panose="020F0502020204030204" pitchFamily="34" charset="0"/>
              </a:rPr>
              <a:t>Waste Healthcare referral forms – consider immediate and future needs to resolve retention concerns. </a:t>
            </a:r>
          </a:p>
          <a:p>
            <a:pPr lvl="1"/>
            <a:endParaRPr lang="en-GB">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a:latin typeface="Calibri" panose="020F0502020204030204" pitchFamily="34" charset="0"/>
                <a:cs typeface="Calibri" panose="020F0502020204030204" pitchFamily="34" charset="0"/>
              </a:rPr>
              <a:t>Future phases will consider how to progress other findings related to Electoral Registration, Benefits and Waste services.</a:t>
            </a:r>
          </a:p>
          <a:p>
            <a:pPr lvl="1"/>
            <a:endParaRPr lang="en-GB">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28D07A8-BE2C-9D0D-39D4-948A26D2B08D}"/>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7726561" y="0"/>
            <a:ext cx="6567607" cy="6858000"/>
          </a:xfrm>
          <a:prstGeom prst="hexagon">
            <a:avLst/>
          </a:prstGeom>
        </p:spPr>
      </p:pic>
    </p:spTree>
    <p:extLst>
      <p:ext uri="{BB962C8B-B14F-4D97-AF65-F5344CB8AC3E}">
        <p14:creationId xmlns:p14="http://schemas.microsoft.com/office/powerpoint/2010/main" val="40262354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DF185-F0B5-89B5-4677-0346D5D6454F}"/>
              </a:ext>
            </a:extLst>
          </p:cNvPr>
          <p:cNvSpPr>
            <a:spLocks noGrp="1"/>
          </p:cNvSpPr>
          <p:nvPr>
            <p:ph type="title"/>
          </p:nvPr>
        </p:nvSpPr>
        <p:spPr>
          <a:xfrm rot="16200000">
            <a:off x="-3066922" y="2954660"/>
            <a:ext cx="6858001" cy="948677"/>
          </a:xfrm>
        </p:spPr>
        <p:txBody>
          <a:bodyPr>
            <a:noAutofit/>
          </a:bodyPr>
          <a:lstStyle/>
          <a:p>
            <a:r>
              <a:rPr lang="en-GB" sz="2400" dirty="0"/>
              <a:t> Why are we looking at this? 1</a:t>
            </a:r>
            <a:endParaRPr lang="en-US" sz="2400" dirty="0"/>
          </a:p>
        </p:txBody>
      </p:sp>
      <p:sp>
        <p:nvSpPr>
          <p:cNvPr id="82" name="TextBox 81">
            <a:extLst>
              <a:ext uri="{FF2B5EF4-FFF2-40B4-BE49-F238E27FC236}">
                <a16:creationId xmlns:a16="http://schemas.microsoft.com/office/drawing/2014/main" id="{A0811D56-D836-A8A1-8F3F-A331AFC58B81}"/>
              </a:ext>
            </a:extLst>
          </p:cNvPr>
          <p:cNvSpPr txBox="1"/>
          <p:nvPr/>
        </p:nvSpPr>
        <p:spPr>
          <a:xfrm>
            <a:off x="1579626" y="222262"/>
            <a:ext cx="2757998" cy="276999"/>
          </a:xfrm>
          <a:prstGeom prst="rect">
            <a:avLst/>
          </a:prstGeom>
          <a:noFill/>
        </p:spPr>
        <p:txBody>
          <a:bodyPr wrap="square">
            <a:spAutoFit/>
          </a:bodyPr>
          <a:lstStyle/>
          <a:p>
            <a:pPr algn="ctr"/>
            <a:r>
              <a:rPr lang="en-GB" sz="1200" b="1">
                <a:solidFill>
                  <a:srgbClr val="000000"/>
                </a:solidFill>
                <a:latin typeface="Calibri" panose="020F0502020204030204" pitchFamily="34" charset="0"/>
              </a:rPr>
              <a:t>OUR HYPOTHESES</a:t>
            </a:r>
          </a:p>
        </p:txBody>
      </p:sp>
      <p:grpSp>
        <p:nvGrpSpPr>
          <p:cNvPr id="81" name="Group 80" descr="A table showing the research hypotheses and the questions we asked to test those hypotheses. ">
            <a:extLst>
              <a:ext uri="{FF2B5EF4-FFF2-40B4-BE49-F238E27FC236}">
                <a16:creationId xmlns:a16="http://schemas.microsoft.com/office/drawing/2014/main" id="{5DF05540-415D-2C87-6CDC-8088E280C2A2}"/>
              </a:ext>
            </a:extLst>
          </p:cNvPr>
          <p:cNvGrpSpPr/>
          <p:nvPr/>
        </p:nvGrpSpPr>
        <p:grpSpPr>
          <a:xfrm>
            <a:off x="1535837" y="545954"/>
            <a:ext cx="10302309" cy="6146306"/>
            <a:chOff x="1535837" y="443884"/>
            <a:chExt cx="10302309" cy="6146306"/>
          </a:xfrm>
        </p:grpSpPr>
        <p:sp>
          <p:nvSpPr>
            <p:cNvPr id="10" name="Rectangle: Rounded Corners 9">
              <a:extLst>
                <a:ext uri="{FF2B5EF4-FFF2-40B4-BE49-F238E27FC236}">
                  <a16:creationId xmlns:a16="http://schemas.microsoft.com/office/drawing/2014/main" id="{72F95500-B782-41A1-8D67-CBADF7896F40}"/>
                </a:ext>
              </a:extLst>
            </p:cNvPr>
            <p:cNvSpPr/>
            <p:nvPr/>
          </p:nvSpPr>
          <p:spPr>
            <a:xfrm>
              <a:off x="6497572" y="443884"/>
              <a:ext cx="2894121" cy="6146306"/>
            </a:xfrm>
            <a:prstGeom prst="roundRect">
              <a:avLst/>
            </a:prstGeom>
            <a:solidFill>
              <a:srgbClr val="FFFFFF"/>
            </a:solid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5FB150B9-AE11-098C-F481-3BE90F785C86}"/>
                </a:ext>
              </a:extLst>
            </p:cNvPr>
            <p:cNvSpPr/>
            <p:nvPr/>
          </p:nvSpPr>
          <p:spPr>
            <a:xfrm>
              <a:off x="1542595" y="443884"/>
              <a:ext cx="2894121" cy="6146306"/>
            </a:xfrm>
            <a:prstGeom prst="roundRect">
              <a:avLst/>
            </a:prstGeom>
            <a:solidFill>
              <a:srgbClr val="FFFFFF"/>
            </a:solid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5" name="Group 24">
              <a:extLst>
                <a:ext uri="{FF2B5EF4-FFF2-40B4-BE49-F238E27FC236}">
                  <a16:creationId xmlns:a16="http://schemas.microsoft.com/office/drawing/2014/main" id="{4D144304-9E8A-6C7A-E1B7-B1B8DA337E6D}"/>
                </a:ext>
              </a:extLst>
            </p:cNvPr>
            <p:cNvGrpSpPr/>
            <p:nvPr/>
          </p:nvGrpSpPr>
          <p:grpSpPr>
            <a:xfrm>
              <a:off x="1535837" y="1696465"/>
              <a:ext cx="10295551" cy="213064"/>
              <a:chOff x="1535837" y="2401410"/>
              <a:chExt cx="10295551" cy="213064"/>
            </a:xfrm>
          </p:grpSpPr>
          <p:cxnSp>
            <p:nvCxnSpPr>
              <p:cNvPr id="7" name="Straight Connector 6">
                <a:extLst>
                  <a:ext uri="{FF2B5EF4-FFF2-40B4-BE49-F238E27FC236}">
                    <a16:creationId xmlns:a16="http://schemas.microsoft.com/office/drawing/2014/main" id="{1C32574A-6305-7668-B7D4-B1ED96CD829E}"/>
                  </a:ext>
                </a:extLst>
              </p:cNvPr>
              <p:cNvCxnSpPr>
                <a:cxnSpLocks/>
              </p:cNvCxnSpPr>
              <p:nvPr/>
            </p:nvCxnSpPr>
            <p:spPr>
              <a:xfrm>
                <a:off x="1535837" y="2521258"/>
                <a:ext cx="10082487" cy="0"/>
              </a:xfrm>
              <a:prstGeom prst="line">
                <a:avLst/>
              </a:prstGeom>
              <a:ln w="28575">
                <a:solidFill>
                  <a:srgbClr val="071A5A"/>
                </a:solidFill>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0ADA1091-C9C6-4027-70BB-85B9D19686B2}"/>
                  </a:ext>
                </a:extLst>
              </p:cNvPr>
              <p:cNvSpPr/>
              <p:nvPr/>
            </p:nvSpPr>
            <p:spPr>
              <a:xfrm>
                <a:off x="11618324" y="2401410"/>
                <a:ext cx="213064" cy="213064"/>
              </a:xfrm>
              <a:prstGeom prst="ellipse">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1A9A3041-71D3-ACCA-381B-DAE79D8445FD}"/>
                </a:ext>
              </a:extLst>
            </p:cNvPr>
            <p:cNvGrpSpPr/>
            <p:nvPr/>
          </p:nvGrpSpPr>
          <p:grpSpPr>
            <a:xfrm>
              <a:off x="1535837" y="2930179"/>
              <a:ext cx="10295551" cy="213064"/>
              <a:chOff x="1535837" y="3659079"/>
              <a:chExt cx="10295551" cy="213064"/>
            </a:xfrm>
          </p:grpSpPr>
          <p:cxnSp>
            <p:nvCxnSpPr>
              <p:cNvPr id="8" name="Straight Connector 7">
                <a:extLst>
                  <a:ext uri="{FF2B5EF4-FFF2-40B4-BE49-F238E27FC236}">
                    <a16:creationId xmlns:a16="http://schemas.microsoft.com/office/drawing/2014/main" id="{D5F8A33A-F1A3-740B-C977-FF152C5B9658}"/>
                  </a:ext>
                </a:extLst>
              </p:cNvPr>
              <p:cNvCxnSpPr>
                <a:cxnSpLocks/>
              </p:cNvCxnSpPr>
              <p:nvPr/>
            </p:nvCxnSpPr>
            <p:spPr>
              <a:xfrm>
                <a:off x="1535837" y="3765611"/>
                <a:ext cx="10082487" cy="0"/>
              </a:xfrm>
              <a:prstGeom prst="line">
                <a:avLst/>
              </a:prstGeom>
              <a:ln w="28575">
                <a:solidFill>
                  <a:srgbClr val="071A5A"/>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B364D425-E687-5526-0804-6FF816D59FE3}"/>
                  </a:ext>
                </a:extLst>
              </p:cNvPr>
              <p:cNvSpPr/>
              <p:nvPr/>
            </p:nvSpPr>
            <p:spPr>
              <a:xfrm>
                <a:off x="11618324" y="3659079"/>
                <a:ext cx="213064" cy="213064"/>
              </a:xfrm>
              <a:prstGeom prst="ellipse">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65EBD134-5455-8A78-00FB-E1DCB1862D78}"/>
                </a:ext>
              </a:extLst>
            </p:cNvPr>
            <p:cNvGrpSpPr/>
            <p:nvPr/>
          </p:nvGrpSpPr>
          <p:grpSpPr>
            <a:xfrm>
              <a:off x="1542595" y="4163893"/>
              <a:ext cx="10295551" cy="213064"/>
              <a:chOff x="1535837" y="4867922"/>
              <a:chExt cx="10295551" cy="213064"/>
            </a:xfrm>
          </p:grpSpPr>
          <p:cxnSp>
            <p:nvCxnSpPr>
              <p:cNvPr id="9" name="Straight Connector 8">
                <a:extLst>
                  <a:ext uri="{FF2B5EF4-FFF2-40B4-BE49-F238E27FC236}">
                    <a16:creationId xmlns:a16="http://schemas.microsoft.com/office/drawing/2014/main" id="{52629E96-BB36-6235-4BF3-616B2A5D5DFC}"/>
                  </a:ext>
                </a:extLst>
              </p:cNvPr>
              <p:cNvCxnSpPr>
                <a:cxnSpLocks/>
              </p:cNvCxnSpPr>
              <p:nvPr/>
            </p:nvCxnSpPr>
            <p:spPr>
              <a:xfrm>
                <a:off x="1535837" y="4974454"/>
                <a:ext cx="10082487" cy="0"/>
              </a:xfrm>
              <a:prstGeom prst="line">
                <a:avLst/>
              </a:prstGeom>
              <a:ln w="28575">
                <a:solidFill>
                  <a:srgbClr val="071A5A"/>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E7C2E73B-D29C-A2E8-7000-C8546F57CF3C}"/>
                  </a:ext>
                </a:extLst>
              </p:cNvPr>
              <p:cNvSpPr/>
              <p:nvPr/>
            </p:nvSpPr>
            <p:spPr>
              <a:xfrm>
                <a:off x="11618324" y="4867922"/>
                <a:ext cx="213064" cy="213064"/>
              </a:xfrm>
              <a:prstGeom prst="ellipse">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Box 17">
              <a:extLst>
                <a:ext uri="{FF2B5EF4-FFF2-40B4-BE49-F238E27FC236}">
                  <a16:creationId xmlns:a16="http://schemas.microsoft.com/office/drawing/2014/main" id="{2AC21445-65BC-94E6-9597-FE6FBE037CBA}"/>
                </a:ext>
              </a:extLst>
            </p:cNvPr>
            <p:cNvSpPr txBox="1"/>
            <p:nvPr/>
          </p:nvSpPr>
          <p:spPr>
            <a:xfrm>
              <a:off x="1674159" y="654157"/>
              <a:ext cx="2568932" cy="954107"/>
            </a:xfrm>
            <a:prstGeom prst="rect">
              <a:avLst/>
            </a:prstGeom>
            <a:noFill/>
          </p:spPr>
          <p:txBody>
            <a:bodyPr wrap="square">
              <a:spAutoFit/>
            </a:bodyPr>
            <a:lstStyle/>
            <a:p>
              <a:pPr algn="ctr"/>
              <a:r>
                <a:rPr lang="en-GB" sz="1400" b="0" i="0">
                  <a:solidFill>
                    <a:srgbClr val="000000"/>
                  </a:solidFill>
                  <a:effectLst/>
                  <a:latin typeface="Calibri" panose="020F0502020204030204" pitchFamily="34" charset="0"/>
                </a:rPr>
                <a:t>There is an opportunity to </a:t>
              </a:r>
              <a:r>
                <a:rPr lang="en-GB" sz="1400">
                  <a:solidFill>
                    <a:srgbClr val="000000"/>
                  </a:solidFill>
                  <a:latin typeface="Calibri" panose="020F0502020204030204" pitchFamily="34" charset="0"/>
                </a:rPr>
                <a:t>improve customer experience by the providing </a:t>
              </a:r>
              <a:r>
                <a:rPr lang="en-GB" sz="1400" b="0" i="0">
                  <a:solidFill>
                    <a:srgbClr val="000000"/>
                  </a:solidFill>
                  <a:effectLst/>
                  <a:latin typeface="Calibri" panose="020F0502020204030204" pitchFamily="34" charset="0"/>
                </a:rPr>
                <a:t>a ‘joined-up’ user centred service</a:t>
              </a:r>
              <a:endParaRPr lang="en-GB" sz="1400"/>
            </a:p>
          </p:txBody>
        </p:sp>
        <p:sp>
          <p:nvSpPr>
            <p:cNvPr id="19" name="TextBox 18">
              <a:extLst>
                <a:ext uri="{FF2B5EF4-FFF2-40B4-BE49-F238E27FC236}">
                  <a16:creationId xmlns:a16="http://schemas.microsoft.com/office/drawing/2014/main" id="{96A9476B-B73D-53B6-785B-C22DCECFF7E7}"/>
                </a:ext>
              </a:extLst>
            </p:cNvPr>
            <p:cNvSpPr txBox="1"/>
            <p:nvPr/>
          </p:nvSpPr>
          <p:spPr>
            <a:xfrm>
              <a:off x="6660167" y="793037"/>
              <a:ext cx="2568932" cy="738664"/>
            </a:xfrm>
            <a:prstGeom prst="rect">
              <a:avLst/>
            </a:prstGeom>
            <a:noFill/>
          </p:spPr>
          <p:txBody>
            <a:bodyPr wrap="square">
              <a:spAutoFit/>
            </a:bodyPr>
            <a:lstStyle/>
            <a:p>
              <a:pPr algn="ctr"/>
              <a:r>
                <a:rPr lang="en-GB" sz="1400" b="0" i="0" dirty="0">
                  <a:solidFill>
                    <a:srgbClr val="000000"/>
                  </a:solidFill>
                  <a:effectLst/>
                  <a:latin typeface="Calibri" panose="020F0502020204030204" pitchFamily="34" charset="0"/>
                </a:rPr>
                <a:t>What do we know about how customers are experience our services now?</a:t>
              </a:r>
              <a:endParaRPr lang="en-GB" sz="1400" dirty="0"/>
            </a:p>
          </p:txBody>
        </p:sp>
        <p:sp>
          <p:nvSpPr>
            <p:cNvPr id="20" name="TextBox 19">
              <a:extLst>
                <a:ext uri="{FF2B5EF4-FFF2-40B4-BE49-F238E27FC236}">
                  <a16:creationId xmlns:a16="http://schemas.microsoft.com/office/drawing/2014/main" id="{B915041B-9115-BD5D-8584-556B9755A94F}"/>
                </a:ext>
              </a:extLst>
            </p:cNvPr>
            <p:cNvSpPr txBox="1"/>
            <p:nvPr/>
          </p:nvSpPr>
          <p:spPr>
            <a:xfrm>
              <a:off x="1602235" y="1976072"/>
              <a:ext cx="2712780" cy="954107"/>
            </a:xfrm>
            <a:prstGeom prst="rect">
              <a:avLst/>
            </a:prstGeom>
            <a:noFill/>
          </p:spPr>
          <p:txBody>
            <a:bodyPr wrap="square">
              <a:spAutoFit/>
            </a:bodyPr>
            <a:lstStyle/>
            <a:p>
              <a:pPr algn="ctr"/>
              <a:r>
                <a:rPr lang="en-GB" sz="1400" b="0" i="0">
                  <a:solidFill>
                    <a:srgbClr val="000000"/>
                  </a:solidFill>
                  <a:effectLst/>
                  <a:latin typeface="Calibri" panose="020F0502020204030204" pitchFamily="34" charset="0"/>
                </a:rPr>
                <a:t>Our service for people to tell us they are moving home could be made more cost effective through channel shift and automation </a:t>
              </a:r>
              <a:endParaRPr lang="en-GB" sz="1400"/>
            </a:p>
          </p:txBody>
        </p:sp>
        <p:sp>
          <p:nvSpPr>
            <p:cNvPr id="21" name="TextBox 20">
              <a:extLst>
                <a:ext uri="{FF2B5EF4-FFF2-40B4-BE49-F238E27FC236}">
                  <a16:creationId xmlns:a16="http://schemas.microsoft.com/office/drawing/2014/main" id="{67DF8E34-506A-D17F-6A1E-F4742855467A}"/>
                </a:ext>
              </a:extLst>
            </p:cNvPr>
            <p:cNvSpPr txBox="1"/>
            <p:nvPr/>
          </p:nvSpPr>
          <p:spPr>
            <a:xfrm>
              <a:off x="6479051" y="1871787"/>
              <a:ext cx="2894120" cy="1169551"/>
            </a:xfrm>
            <a:prstGeom prst="rect">
              <a:avLst/>
            </a:prstGeom>
            <a:noFill/>
          </p:spPr>
          <p:txBody>
            <a:bodyPr wrap="square">
              <a:spAutoFit/>
            </a:bodyPr>
            <a:lstStyle/>
            <a:p>
              <a:pPr algn="ctr"/>
              <a:r>
                <a:rPr lang="en-GB" sz="1400" b="0" i="0">
                  <a:solidFill>
                    <a:srgbClr val="000000"/>
                  </a:solidFill>
                  <a:effectLst/>
                  <a:latin typeface="Calibri" panose="020F0502020204030204" pitchFamily="34" charset="0"/>
                </a:rPr>
                <a:t>How much time is spent on processing moving home enquiries? And how much does this cost us? Why are customers using certain channels? </a:t>
              </a:r>
              <a:endParaRPr lang="en-GB" sz="1400"/>
            </a:p>
          </p:txBody>
        </p:sp>
        <p:sp>
          <p:nvSpPr>
            <p:cNvPr id="23" name="TextBox 22">
              <a:extLst>
                <a:ext uri="{FF2B5EF4-FFF2-40B4-BE49-F238E27FC236}">
                  <a16:creationId xmlns:a16="http://schemas.microsoft.com/office/drawing/2014/main" id="{E4EEC1CC-5C07-4AB9-255C-FC359A4E9891}"/>
                </a:ext>
              </a:extLst>
            </p:cNvPr>
            <p:cNvSpPr txBox="1"/>
            <p:nvPr/>
          </p:nvSpPr>
          <p:spPr>
            <a:xfrm>
              <a:off x="1712422" y="3283735"/>
              <a:ext cx="2492406" cy="738664"/>
            </a:xfrm>
            <a:prstGeom prst="rect">
              <a:avLst/>
            </a:prstGeom>
            <a:noFill/>
          </p:spPr>
          <p:txBody>
            <a:bodyPr wrap="square">
              <a:spAutoFit/>
            </a:bodyPr>
            <a:lstStyle/>
            <a:p>
              <a:pPr algn="ctr"/>
              <a:r>
                <a:rPr lang="en-GB" sz="1400" b="0" i="0">
                  <a:solidFill>
                    <a:srgbClr val="000000"/>
                  </a:solidFill>
                  <a:effectLst/>
                  <a:latin typeface="Calibri" panose="020F0502020204030204" pitchFamily="34" charset="0"/>
                </a:rPr>
                <a:t>There is an opportunity to increase the accuracy of the personal data we hold.  </a:t>
              </a:r>
              <a:endParaRPr lang="en-GB" sz="1400"/>
            </a:p>
          </p:txBody>
        </p:sp>
        <p:sp>
          <p:nvSpPr>
            <p:cNvPr id="24" name="TextBox 23">
              <a:extLst>
                <a:ext uri="{FF2B5EF4-FFF2-40B4-BE49-F238E27FC236}">
                  <a16:creationId xmlns:a16="http://schemas.microsoft.com/office/drawing/2014/main" id="{D50E45F6-4277-FC4E-02D6-A57BA1A6CCFF}"/>
                </a:ext>
              </a:extLst>
            </p:cNvPr>
            <p:cNvSpPr txBox="1"/>
            <p:nvPr/>
          </p:nvSpPr>
          <p:spPr>
            <a:xfrm>
              <a:off x="1712422" y="4336969"/>
              <a:ext cx="2492406" cy="954107"/>
            </a:xfrm>
            <a:prstGeom prst="rect">
              <a:avLst/>
            </a:prstGeom>
            <a:noFill/>
          </p:spPr>
          <p:txBody>
            <a:bodyPr wrap="square">
              <a:spAutoFit/>
            </a:bodyPr>
            <a:lstStyle/>
            <a:p>
              <a:pPr algn="ctr"/>
              <a:r>
                <a:rPr lang="en-GB" sz="1400">
                  <a:solidFill>
                    <a:srgbClr val="000000"/>
                  </a:solidFill>
                  <a:latin typeface="Calibri" panose="020F0502020204030204" pitchFamily="34" charset="0"/>
                </a:rPr>
                <a:t>O</a:t>
              </a:r>
              <a:r>
                <a:rPr lang="en-GB" sz="1400" b="0" i="0">
                  <a:solidFill>
                    <a:srgbClr val="000000"/>
                  </a:solidFill>
                  <a:effectLst/>
                  <a:latin typeface="Calibri" panose="020F0502020204030204" pitchFamily="34" charset="0"/>
                </a:rPr>
                <a:t>ffering personalised information about their community and services would be valued by customers. </a:t>
              </a:r>
              <a:endParaRPr lang="en-GB" sz="1400"/>
            </a:p>
          </p:txBody>
        </p:sp>
        <p:grpSp>
          <p:nvGrpSpPr>
            <p:cNvPr id="28" name="Group 27">
              <a:extLst>
                <a:ext uri="{FF2B5EF4-FFF2-40B4-BE49-F238E27FC236}">
                  <a16:creationId xmlns:a16="http://schemas.microsoft.com/office/drawing/2014/main" id="{F23706A4-E020-003D-1337-8861E5FAAF59}"/>
                </a:ext>
              </a:extLst>
            </p:cNvPr>
            <p:cNvGrpSpPr/>
            <p:nvPr/>
          </p:nvGrpSpPr>
          <p:grpSpPr>
            <a:xfrm>
              <a:off x="1539025" y="5291076"/>
              <a:ext cx="10295551" cy="213064"/>
              <a:chOff x="1535837" y="4867922"/>
              <a:chExt cx="10295551" cy="213064"/>
            </a:xfrm>
          </p:grpSpPr>
          <p:cxnSp>
            <p:nvCxnSpPr>
              <p:cNvPr id="29" name="Straight Connector 28">
                <a:extLst>
                  <a:ext uri="{FF2B5EF4-FFF2-40B4-BE49-F238E27FC236}">
                    <a16:creationId xmlns:a16="http://schemas.microsoft.com/office/drawing/2014/main" id="{1575A801-8C15-A4B2-ADFB-9FCDD92B9AAE}"/>
                  </a:ext>
                </a:extLst>
              </p:cNvPr>
              <p:cNvCxnSpPr>
                <a:cxnSpLocks/>
              </p:cNvCxnSpPr>
              <p:nvPr/>
            </p:nvCxnSpPr>
            <p:spPr>
              <a:xfrm>
                <a:off x="1535837" y="4974454"/>
                <a:ext cx="10082487" cy="0"/>
              </a:xfrm>
              <a:prstGeom prst="line">
                <a:avLst/>
              </a:prstGeom>
              <a:ln w="28575">
                <a:solidFill>
                  <a:srgbClr val="071A5A"/>
                </a:solidFill>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B82AAC17-F512-1BEF-32D8-53E70C8F5E23}"/>
                  </a:ext>
                </a:extLst>
              </p:cNvPr>
              <p:cNvSpPr/>
              <p:nvPr/>
            </p:nvSpPr>
            <p:spPr>
              <a:xfrm>
                <a:off x="11618324" y="4867922"/>
                <a:ext cx="213064" cy="213064"/>
              </a:xfrm>
              <a:prstGeom prst="ellipse">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2" name="TextBox 31">
              <a:extLst>
                <a:ext uri="{FF2B5EF4-FFF2-40B4-BE49-F238E27FC236}">
                  <a16:creationId xmlns:a16="http://schemas.microsoft.com/office/drawing/2014/main" id="{88AB1B09-AD9C-C4F9-2CDC-837662EC3F66}"/>
                </a:ext>
              </a:extLst>
            </p:cNvPr>
            <p:cNvSpPr txBox="1"/>
            <p:nvPr/>
          </p:nvSpPr>
          <p:spPr>
            <a:xfrm>
              <a:off x="1793431" y="5521284"/>
              <a:ext cx="2330388" cy="954107"/>
            </a:xfrm>
            <a:prstGeom prst="rect">
              <a:avLst/>
            </a:prstGeom>
            <a:noFill/>
          </p:spPr>
          <p:txBody>
            <a:bodyPr wrap="square">
              <a:spAutoFit/>
            </a:bodyPr>
            <a:lstStyle/>
            <a:p>
              <a:pPr algn="ctr"/>
              <a:r>
                <a:rPr lang="en-GB" sz="1400" b="0" i="0">
                  <a:solidFill>
                    <a:srgbClr val="000000"/>
                  </a:solidFill>
                  <a:effectLst/>
                  <a:latin typeface="Calibri" panose="020F0502020204030204" pitchFamily="34" charset="0"/>
                </a:rPr>
                <a:t>Sharing data with other local public services would reduce the administrative burden on our residents </a:t>
              </a:r>
              <a:endParaRPr lang="en-GB" sz="1400"/>
            </a:p>
          </p:txBody>
        </p:sp>
        <p:sp>
          <p:nvSpPr>
            <p:cNvPr id="34" name="TextBox 33">
              <a:extLst>
                <a:ext uri="{FF2B5EF4-FFF2-40B4-BE49-F238E27FC236}">
                  <a16:creationId xmlns:a16="http://schemas.microsoft.com/office/drawing/2014/main" id="{1AB1D2D9-5466-F0AA-A4D1-7AF9C90EC58E}"/>
                </a:ext>
              </a:extLst>
            </p:cNvPr>
            <p:cNvSpPr txBox="1"/>
            <p:nvPr/>
          </p:nvSpPr>
          <p:spPr>
            <a:xfrm>
              <a:off x="6565633" y="4270425"/>
              <a:ext cx="2757998" cy="1169551"/>
            </a:xfrm>
            <a:prstGeom prst="rect">
              <a:avLst/>
            </a:prstGeom>
            <a:noFill/>
          </p:spPr>
          <p:txBody>
            <a:bodyPr wrap="square">
              <a:spAutoFit/>
            </a:bodyPr>
            <a:lstStyle/>
            <a:p>
              <a:pPr algn="ctr"/>
              <a:r>
                <a:rPr lang="en-GB" sz="1400" b="0" i="0">
                  <a:solidFill>
                    <a:srgbClr val="000000"/>
                  </a:solidFill>
                  <a:effectLst/>
                  <a:latin typeface="Calibri" panose="020F0502020204030204" pitchFamily="34" charset="0"/>
                </a:rPr>
                <a:t>What information would new residents value when moving into a new community? </a:t>
              </a:r>
            </a:p>
            <a:p>
              <a:pPr algn="ctr"/>
              <a:r>
                <a:rPr lang="en-GB" sz="1400">
                  <a:solidFill>
                    <a:srgbClr val="000000"/>
                  </a:solidFill>
                  <a:latin typeface="Calibri" panose="020F0502020204030204" pitchFamily="34" charset="0"/>
                </a:rPr>
                <a:t>How would they like to receive this?</a:t>
              </a:r>
              <a:endParaRPr lang="en-GB" sz="1400"/>
            </a:p>
          </p:txBody>
        </p:sp>
        <p:sp>
          <p:nvSpPr>
            <p:cNvPr id="36" name="TextBox 35">
              <a:extLst>
                <a:ext uri="{FF2B5EF4-FFF2-40B4-BE49-F238E27FC236}">
                  <a16:creationId xmlns:a16="http://schemas.microsoft.com/office/drawing/2014/main" id="{6DDE7F10-B255-29D9-A628-6135A73ED85C}"/>
                </a:ext>
              </a:extLst>
            </p:cNvPr>
            <p:cNvSpPr txBox="1"/>
            <p:nvPr/>
          </p:nvSpPr>
          <p:spPr>
            <a:xfrm>
              <a:off x="6589905" y="3249775"/>
              <a:ext cx="2733726" cy="738664"/>
            </a:xfrm>
            <a:prstGeom prst="rect">
              <a:avLst/>
            </a:prstGeom>
            <a:noFill/>
          </p:spPr>
          <p:txBody>
            <a:bodyPr wrap="square">
              <a:spAutoFit/>
            </a:bodyPr>
            <a:lstStyle/>
            <a:p>
              <a:pPr algn="ctr"/>
              <a:r>
                <a:rPr lang="en-GB" sz="1400" b="0" i="0">
                  <a:solidFill>
                    <a:srgbClr val="000000"/>
                  </a:solidFill>
                  <a:effectLst/>
                  <a:latin typeface="Calibri" panose="020F0502020204030204" pitchFamily="34" charset="0"/>
                </a:rPr>
                <a:t>To what extent do we have an issue with data accuracy between different databases? </a:t>
              </a:r>
              <a:endParaRPr lang="en-GB" sz="1400"/>
            </a:p>
          </p:txBody>
        </p:sp>
        <p:sp>
          <p:nvSpPr>
            <p:cNvPr id="37" name="TextBox 36">
              <a:extLst>
                <a:ext uri="{FF2B5EF4-FFF2-40B4-BE49-F238E27FC236}">
                  <a16:creationId xmlns:a16="http://schemas.microsoft.com/office/drawing/2014/main" id="{BB9202B6-802D-DFAC-2563-953D5D6F71B0}"/>
                </a:ext>
              </a:extLst>
            </p:cNvPr>
            <p:cNvSpPr txBox="1"/>
            <p:nvPr/>
          </p:nvSpPr>
          <p:spPr>
            <a:xfrm>
              <a:off x="6565633" y="5573606"/>
              <a:ext cx="2757998" cy="738664"/>
            </a:xfrm>
            <a:prstGeom prst="rect">
              <a:avLst/>
            </a:prstGeom>
            <a:noFill/>
          </p:spPr>
          <p:txBody>
            <a:bodyPr wrap="square">
              <a:spAutoFit/>
            </a:bodyPr>
            <a:lstStyle/>
            <a:p>
              <a:pPr algn="ctr"/>
              <a:r>
                <a:rPr lang="en-GB" sz="1400">
                  <a:solidFill>
                    <a:srgbClr val="000000"/>
                  </a:solidFill>
                  <a:latin typeface="Calibri" panose="020F0502020204030204" pitchFamily="34" charset="0"/>
                </a:rPr>
                <a:t>What expectations do customers have linked to the sharing of information with external services?</a:t>
              </a:r>
              <a:endParaRPr lang="en-GB" sz="1400"/>
            </a:p>
          </p:txBody>
        </p:sp>
        <p:grpSp>
          <p:nvGrpSpPr>
            <p:cNvPr id="67" name="Group 66">
              <a:extLst>
                <a:ext uri="{FF2B5EF4-FFF2-40B4-BE49-F238E27FC236}">
                  <a16:creationId xmlns:a16="http://schemas.microsoft.com/office/drawing/2014/main" id="{4608154A-90DD-FCCC-EB7C-B52CD6A32DD6}"/>
                </a:ext>
              </a:extLst>
            </p:cNvPr>
            <p:cNvGrpSpPr/>
            <p:nvPr/>
          </p:nvGrpSpPr>
          <p:grpSpPr>
            <a:xfrm>
              <a:off x="4068879" y="5592026"/>
              <a:ext cx="2757998" cy="823086"/>
              <a:chOff x="4198444" y="5544966"/>
              <a:chExt cx="2757998" cy="823086"/>
            </a:xfrm>
          </p:grpSpPr>
          <p:grpSp>
            <p:nvGrpSpPr>
              <p:cNvPr id="43" name="Group 42">
                <a:extLst>
                  <a:ext uri="{FF2B5EF4-FFF2-40B4-BE49-F238E27FC236}">
                    <a16:creationId xmlns:a16="http://schemas.microsoft.com/office/drawing/2014/main" id="{80143623-BE0D-4BA6-040A-CC4E4878CF6D}"/>
                  </a:ext>
                </a:extLst>
              </p:cNvPr>
              <p:cNvGrpSpPr/>
              <p:nvPr/>
            </p:nvGrpSpPr>
            <p:grpSpPr>
              <a:xfrm>
                <a:off x="5353106" y="5544966"/>
                <a:ext cx="529268" cy="605464"/>
                <a:chOff x="6265839" y="4069689"/>
                <a:chExt cx="767748" cy="815762"/>
              </a:xfrm>
            </p:grpSpPr>
            <p:pic>
              <p:nvPicPr>
                <p:cNvPr id="44" name="Graphic 17" descr="Internet with solid fill">
                  <a:extLst>
                    <a:ext uri="{FF2B5EF4-FFF2-40B4-BE49-F238E27FC236}">
                      <a16:creationId xmlns:a16="http://schemas.microsoft.com/office/drawing/2014/main" id="{BD7CC088-489A-0743-820B-F19D30E9DA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65839" y="4420707"/>
                  <a:ext cx="464744" cy="464744"/>
                </a:xfrm>
                <a:prstGeom prst="rect">
                  <a:avLst/>
                </a:prstGeom>
              </p:spPr>
            </p:pic>
            <p:pic>
              <p:nvPicPr>
                <p:cNvPr id="45" name="Graphic 18" descr="Internet with solid fill">
                  <a:extLst>
                    <a:ext uri="{FF2B5EF4-FFF2-40B4-BE49-F238E27FC236}">
                      <a16:creationId xmlns:a16="http://schemas.microsoft.com/office/drawing/2014/main" id="{2ED8512B-88A1-9001-D55B-C8C2A1C1492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8843" y="4069689"/>
                  <a:ext cx="464744" cy="464744"/>
                </a:xfrm>
                <a:prstGeom prst="rect">
                  <a:avLst/>
                </a:prstGeom>
              </p:spPr>
            </p:pic>
            <p:pic>
              <p:nvPicPr>
                <p:cNvPr id="46" name="Graphic 20" descr="Line arrow: Clockwise curve with solid fill">
                  <a:extLst>
                    <a:ext uri="{FF2B5EF4-FFF2-40B4-BE49-F238E27FC236}">
                      <a16:creationId xmlns:a16="http://schemas.microsoft.com/office/drawing/2014/main" id="{F72F8DD5-BE0B-3AF9-8439-72185B3E60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4039616">
                  <a:off x="6330231" y="4168286"/>
                  <a:ext cx="331263" cy="331263"/>
                </a:xfrm>
                <a:prstGeom prst="rect">
                  <a:avLst/>
                </a:prstGeom>
              </p:spPr>
            </p:pic>
            <p:pic>
              <p:nvPicPr>
                <p:cNvPr id="47" name="Graphic 21" descr="Line arrow: Clockwise curve with solid fill">
                  <a:extLst>
                    <a:ext uri="{FF2B5EF4-FFF2-40B4-BE49-F238E27FC236}">
                      <a16:creationId xmlns:a16="http://schemas.microsoft.com/office/drawing/2014/main" id="{F0C6BE21-78CB-28A7-6C08-2FD23CE114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5561477">
                  <a:off x="6681007" y="4482282"/>
                  <a:ext cx="331263" cy="331263"/>
                </a:xfrm>
                <a:prstGeom prst="rect">
                  <a:avLst/>
                </a:prstGeom>
              </p:spPr>
            </p:pic>
          </p:grpSp>
          <p:sp>
            <p:nvSpPr>
              <p:cNvPr id="49" name="TextBox 48">
                <a:extLst>
                  <a:ext uri="{FF2B5EF4-FFF2-40B4-BE49-F238E27FC236}">
                    <a16:creationId xmlns:a16="http://schemas.microsoft.com/office/drawing/2014/main" id="{69A6B818-0309-BA0B-D341-B261ED5C57E2}"/>
                  </a:ext>
                </a:extLst>
              </p:cNvPr>
              <p:cNvSpPr txBox="1"/>
              <p:nvPr/>
            </p:nvSpPr>
            <p:spPr>
              <a:xfrm>
                <a:off x="4198444" y="6091053"/>
                <a:ext cx="2757998" cy="276999"/>
              </a:xfrm>
              <a:prstGeom prst="rect">
                <a:avLst/>
              </a:prstGeom>
              <a:noFill/>
            </p:spPr>
            <p:txBody>
              <a:bodyPr wrap="square">
                <a:spAutoFit/>
              </a:bodyPr>
              <a:lstStyle/>
              <a:p>
                <a:pPr algn="ctr"/>
                <a:r>
                  <a:rPr lang="en-GB" sz="1200" b="1">
                    <a:solidFill>
                      <a:srgbClr val="000000"/>
                    </a:solidFill>
                    <a:latin typeface="Calibri" panose="020F0502020204030204" pitchFamily="34" charset="0"/>
                  </a:rPr>
                  <a:t>DATA SHARING</a:t>
                </a:r>
                <a:endParaRPr lang="en-GB" sz="1200" b="1"/>
              </a:p>
            </p:txBody>
          </p:sp>
        </p:grpSp>
        <p:grpSp>
          <p:nvGrpSpPr>
            <p:cNvPr id="66" name="Group 65">
              <a:extLst>
                <a:ext uri="{FF2B5EF4-FFF2-40B4-BE49-F238E27FC236}">
                  <a16:creationId xmlns:a16="http://schemas.microsoft.com/office/drawing/2014/main" id="{76B53567-0F0D-F7C8-B722-DE0E56538023}"/>
                </a:ext>
              </a:extLst>
            </p:cNvPr>
            <p:cNvGrpSpPr/>
            <p:nvPr/>
          </p:nvGrpSpPr>
          <p:grpSpPr>
            <a:xfrm>
              <a:off x="4149278" y="4344189"/>
              <a:ext cx="2757998" cy="916582"/>
              <a:chOff x="4184528" y="4419402"/>
              <a:chExt cx="2757998" cy="916582"/>
            </a:xfrm>
          </p:grpSpPr>
          <p:pic>
            <p:nvPicPr>
              <p:cNvPr id="48" name="Graphic 12" descr="Comment Like with solid fill">
                <a:extLst>
                  <a:ext uri="{FF2B5EF4-FFF2-40B4-BE49-F238E27FC236}">
                    <a16:creationId xmlns:a16="http://schemas.microsoft.com/office/drawing/2014/main" id="{F05A9081-2089-BD65-C991-E097F0E2742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46177" y="4419402"/>
                <a:ext cx="569165" cy="569165"/>
              </a:xfrm>
              <a:prstGeom prst="rect">
                <a:avLst/>
              </a:prstGeom>
            </p:spPr>
          </p:pic>
          <p:sp>
            <p:nvSpPr>
              <p:cNvPr id="50" name="TextBox 49">
                <a:extLst>
                  <a:ext uri="{FF2B5EF4-FFF2-40B4-BE49-F238E27FC236}">
                    <a16:creationId xmlns:a16="http://schemas.microsoft.com/office/drawing/2014/main" id="{79AD910C-9AF9-86E0-F3E1-2B2DDF19478D}"/>
                  </a:ext>
                </a:extLst>
              </p:cNvPr>
              <p:cNvSpPr txBox="1"/>
              <p:nvPr/>
            </p:nvSpPr>
            <p:spPr>
              <a:xfrm>
                <a:off x="4184528" y="4874319"/>
                <a:ext cx="2757998" cy="461665"/>
              </a:xfrm>
              <a:prstGeom prst="rect">
                <a:avLst/>
              </a:prstGeom>
              <a:noFill/>
            </p:spPr>
            <p:txBody>
              <a:bodyPr wrap="square">
                <a:spAutoFit/>
              </a:bodyPr>
              <a:lstStyle/>
              <a:p>
                <a:pPr algn="ctr"/>
                <a:r>
                  <a:rPr lang="en-GB" sz="1200" b="1">
                    <a:solidFill>
                      <a:srgbClr val="000000"/>
                    </a:solidFill>
                    <a:latin typeface="Calibri" panose="020F0502020204030204" pitchFamily="34" charset="0"/>
                  </a:rPr>
                  <a:t>PERSONALISED </a:t>
                </a:r>
              </a:p>
              <a:p>
                <a:pPr algn="ctr"/>
                <a:r>
                  <a:rPr lang="en-GB" sz="1200" b="1">
                    <a:solidFill>
                      <a:srgbClr val="000000"/>
                    </a:solidFill>
                    <a:latin typeface="Calibri" panose="020F0502020204030204" pitchFamily="34" charset="0"/>
                  </a:rPr>
                  <a:t>COMMUNICATIONS</a:t>
                </a:r>
                <a:endParaRPr lang="en-GB" sz="1200" b="1"/>
              </a:p>
            </p:txBody>
          </p:sp>
        </p:grpSp>
        <p:grpSp>
          <p:nvGrpSpPr>
            <p:cNvPr id="68" name="Group 67">
              <a:extLst>
                <a:ext uri="{FF2B5EF4-FFF2-40B4-BE49-F238E27FC236}">
                  <a16:creationId xmlns:a16="http://schemas.microsoft.com/office/drawing/2014/main" id="{0DB4CD17-9094-C65D-8A69-C3351109228B}"/>
                </a:ext>
              </a:extLst>
            </p:cNvPr>
            <p:cNvGrpSpPr/>
            <p:nvPr/>
          </p:nvGrpSpPr>
          <p:grpSpPr>
            <a:xfrm>
              <a:off x="4385860" y="2038176"/>
              <a:ext cx="2210929" cy="804168"/>
              <a:chOff x="4052711" y="2079633"/>
              <a:chExt cx="2757998" cy="804168"/>
            </a:xfrm>
          </p:grpSpPr>
          <p:sp>
            <p:nvSpPr>
              <p:cNvPr id="53" name="TextBox 52">
                <a:extLst>
                  <a:ext uri="{FF2B5EF4-FFF2-40B4-BE49-F238E27FC236}">
                    <a16:creationId xmlns:a16="http://schemas.microsoft.com/office/drawing/2014/main" id="{3FDBACFC-D7B3-7D14-4DEB-D7D4BD5E2D46}"/>
                  </a:ext>
                </a:extLst>
              </p:cNvPr>
              <p:cNvSpPr txBox="1"/>
              <p:nvPr/>
            </p:nvSpPr>
            <p:spPr>
              <a:xfrm>
                <a:off x="4052711" y="2606802"/>
                <a:ext cx="2757998" cy="276999"/>
              </a:xfrm>
              <a:prstGeom prst="rect">
                <a:avLst/>
              </a:prstGeom>
              <a:noFill/>
            </p:spPr>
            <p:txBody>
              <a:bodyPr wrap="square">
                <a:spAutoFit/>
              </a:bodyPr>
              <a:lstStyle/>
              <a:p>
                <a:pPr algn="ctr"/>
                <a:r>
                  <a:rPr lang="en-GB" sz="1200" b="1">
                    <a:solidFill>
                      <a:srgbClr val="000000"/>
                    </a:solidFill>
                    <a:latin typeface="Calibri" panose="020F0502020204030204" pitchFamily="34" charset="0"/>
                  </a:rPr>
                  <a:t>COST EFFICIENCIES</a:t>
                </a:r>
              </a:p>
            </p:txBody>
          </p:sp>
          <p:pic>
            <p:nvPicPr>
              <p:cNvPr id="55" name="Graphic 24" descr="Money with solid fill">
                <a:extLst>
                  <a:ext uri="{FF2B5EF4-FFF2-40B4-BE49-F238E27FC236}">
                    <a16:creationId xmlns:a16="http://schemas.microsoft.com/office/drawing/2014/main" id="{55028290-123C-F883-71CA-EF7A343B94D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44310" y="2079633"/>
                <a:ext cx="568041" cy="568041"/>
              </a:xfrm>
              <a:prstGeom prst="rect">
                <a:avLst/>
              </a:prstGeom>
            </p:spPr>
          </p:pic>
        </p:grpSp>
        <p:grpSp>
          <p:nvGrpSpPr>
            <p:cNvPr id="72" name="Group 71">
              <a:extLst>
                <a:ext uri="{FF2B5EF4-FFF2-40B4-BE49-F238E27FC236}">
                  <a16:creationId xmlns:a16="http://schemas.microsoft.com/office/drawing/2014/main" id="{A9E8935B-6766-3622-BD3A-2B32411B747C}"/>
                </a:ext>
              </a:extLst>
            </p:cNvPr>
            <p:cNvGrpSpPr/>
            <p:nvPr/>
          </p:nvGrpSpPr>
          <p:grpSpPr>
            <a:xfrm>
              <a:off x="4101057" y="626570"/>
              <a:ext cx="2757998" cy="990407"/>
              <a:chOff x="4088145" y="617367"/>
              <a:chExt cx="2757998" cy="990407"/>
            </a:xfrm>
          </p:grpSpPr>
          <p:sp>
            <p:nvSpPr>
              <p:cNvPr id="54" name="TextBox 53">
                <a:extLst>
                  <a:ext uri="{FF2B5EF4-FFF2-40B4-BE49-F238E27FC236}">
                    <a16:creationId xmlns:a16="http://schemas.microsoft.com/office/drawing/2014/main" id="{CFEA9FFD-B897-957E-DB55-F5937F62E7B6}"/>
                  </a:ext>
                </a:extLst>
              </p:cNvPr>
              <p:cNvSpPr txBox="1"/>
              <p:nvPr/>
            </p:nvSpPr>
            <p:spPr>
              <a:xfrm>
                <a:off x="4088145" y="1330775"/>
                <a:ext cx="2757998" cy="276999"/>
              </a:xfrm>
              <a:prstGeom prst="rect">
                <a:avLst/>
              </a:prstGeom>
              <a:noFill/>
            </p:spPr>
            <p:txBody>
              <a:bodyPr wrap="square">
                <a:spAutoFit/>
              </a:bodyPr>
              <a:lstStyle/>
              <a:p>
                <a:pPr algn="ctr"/>
                <a:r>
                  <a:rPr lang="en-GB" sz="1200" b="1">
                    <a:solidFill>
                      <a:srgbClr val="000000"/>
                    </a:solidFill>
                    <a:latin typeface="Calibri" panose="020F0502020204030204" pitchFamily="34" charset="0"/>
                  </a:rPr>
                  <a:t>CUSTOMER EXPERIENCE</a:t>
                </a:r>
              </a:p>
            </p:txBody>
          </p:sp>
          <p:grpSp>
            <p:nvGrpSpPr>
              <p:cNvPr id="65" name="Group 64">
                <a:extLst>
                  <a:ext uri="{FF2B5EF4-FFF2-40B4-BE49-F238E27FC236}">
                    <a16:creationId xmlns:a16="http://schemas.microsoft.com/office/drawing/2014/main" id="{6818462B-7AEC-1F67-5933-7C8AB2768C89}"/>
                  </a:ext>
                </a:extLst>
              </p:cNvPr>
              <p:cNvGrpSpPr/>
              <p:nvPr/>
            </p:nvGrpSpPr>
            <p:grpSpPr>
              <a:xfrm>
                <a:off x="5097837" y="617367"/>
                <a:ext cx="762920" cy="767049"/>
                <a:chOff x="4968165" y="571998"/>
                <a:chExt cx="927090" cy="893799"/>
              </a:xfrm>
            </p:grpSpPr>
            <p:pic>
              <p:nvPicPr>
                <p:cNvPr id="57" name="Graphic 56" descr="Group success with solid fill">
                  <a:extLst>
                    <a:ext uri="{FF2B5EF4-FFF2-40B4-BE49-F238E27FC236}">
                      <a16:creationId xmlns:a16="http://schemas.microsoft.com/office/drawing/2014/main" id="{EF931AA1-265E-655B-4C2F-0BABC05BE89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5081170" y="766865"/>
                  <a:ext cx="698932" cy="698932"/>
                </a:xfrm>
                <a:prstGeom prst="rect">
                  <a:avLst/>
                </a:prstGeom>
              </p:spPr>
            </p:pic>
            <p:grpSp>
              <p:nvGrpSpPr>
                <p:cNvPr id="64" name="Group 63">
                  <a:extLst>
                    <a:ext uri="{FF2B5EF4-FFF2-40B4-BE49-F238E27FC236}">
                      <a16:creationId xmlns:a16="http://schemas.microsoft.com/office/drawing/2014/main" id="{4A13FBAC-8F7F-8A8D-4116-F21075DAE92A}"/>
                    </a:ext>
                  </a:extLst>
                </p:cNvPr>
                <p:cNvGrpSpPr/>
                <p:nvPr/>
              </p:nvGrpSpPr>
              <p:grpSpPr>
                <a:xfrm>
                  <a:off x="4968165" y="571998"/>
                  <a:ext cx="927090" cy="346034"/>
                  <a:chOff x="5080350" y="622209"/>
                  <a:chExt cx="927090" cy="346034"/>
                </a:xfrm>
              </p:grpSpPr>
              <p:pic>
                <p:nvPicPr>
                  <p:cNvPr id="61" name="Graphic 60" descr="Star with solid fill">
                    <a:extLst>
                      <a:ext uri="{FF2B5EF4-FFF2-40B4-BE49-F238E27FC236}">
                        <a16:creationId xmlns:a16="http://schemas.microsoft.com/office/drawing/2014/main" id="{E4B7A6DF-D404-46E1-9F76-4DB65975F0B8}"/>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80350" y="622209"/>
                    <a:ext cx="331653" cy="331653"/>
                  </a:xfrm>
                  <a:prstGeom prst="rect">
                    <a:avLst/>
                  </a:prstGeom>
                </p:spPr>
              </p:pic>
              <p:pic>
                <p:nvPicPr>
                  <p:cNvPr id="62" name="Graphic 61" descr="Star with solid fill">
                    <a:extLst>
                      <a:ext uri="{FF2B5EF4-FFF2-40B4-BE49-F238E27FC236}">
                        <a16:creationId xmlns:a16="http://schemas.microsoft.com/office/drawing/2014/main" id="{0A3A0E66-6A69-16C5-BDCD-D6E2F28637F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380476" y="628918"/>
                    <a:ext cx="331653" cy="331653"/>
                  </a:xfrm>
                  <a:prstGeom prst="rect">
                    <a:avLst/>
                  </a:prstGeom>
                </p:spPr>
              </p:pic>
              <p:pic>
                <p:nvPicPr>
                  <p:cNvPr id="63" name="Graphic 62" descr="Star with solid fill">
                    <a:extLst>
                      <a:ext uri="{FF2B5EF4-FFF2-40B4-BE49-F238E27FC236}">
                        <a16:creationId xmlns:a16="http://schemas.microsoft.com/office/drawing/2014/main" id="{7C6945EE-0643-5E59-E91D-DB857EEEC67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675787" y="636590"/>
                    <a:ext cx="331653" cy="331653"/>
                  </a:xfrm>
                  <a:prstGeom prst="rect">
                    <a:avLst/>
                  </a:prstGeom>
                </p:spPr>
              </p:pic>
            </p:grpSp>
          </p:grpSp>
        </p:grpSp>
        <p:grpSp>
          <p:nvGrpSpPr>
            <p:cNvPr id="71" name="Group 70">
              <a:extLst>
                <a:ext uri="{FF2B5EF4-FFF2-40B4-BE49-F238E27FC236}">
                  <a16:creationId xmlns:a16="http://schemas.microsoft.com/office/drawing/2014/main" id="{F74C4BB1-7C65-96F4-76F5-1BBF72E10A81}"/>
                </a:ext>
              </a:extLst>
            </p:cNvPr>
            <p:cNvGrpSpPr/>
            <p:nvPr/>
          </p:nvGrpSpPr>
          <p:grpSpPr>
            <a:xfrm>
              <a:off x="4151508" y="3291458"/>
              <a:ext cx="2757998" cy="767383"/>
              <a:chOff x="4088145" y="3294820"/>
              <a:chExt cx="2757998" cy="767383"/>
            </a:xfrm>
          </p:grpSpPr>
          <p:sp>
            <p:nvSpPr>
              <p:cNvPr id="52" name="TextBox 51">
                <a:extLst>
                  <a:ext uri="{FF2B5EF4-FFF2-40B4-BE49-F238E27FC236}">
                    <a16:creationId xmlns:a16="http://schemas.microsoft.com/office/drawing/2014/main" id="{9C412429-4850-3A2F-A68A-91925F9A1BEE}"/>
                  </a:ext>
                </a:extLst>
              </p:cNvPr>
              <p:cNvSpPr txBox="1"/>
              <p:nvPr/>
            </p:nvSpPr>
            <p:spPr>
              <a:xfrm>
                <a:off x="4088145" y="3785204"/>
                <a:ext cx="2757998" cy="276999"/>
              </a:xfrm>
              <a:prstGeom prst="rect">
                <a:avLst/>
              </a:prstGeom>
              <a:noFill/>
            </p:spPr>
            <p:txBody>
              <a:bodyPr wrap="square">
                <a:spAutoFit/>
              </a:bodyPr>
              <a:lstStyle/>
              <a:p>
                <a:pPr algn="ctr"/>
                <a:r>
                  <a:rPr lang="en-GB" sz="1200" b="1">
                    <a:solidFill>
                      <a:srgbClr val="000000"/>
                    </a:solidFill>
                    <a:latin typeface="Calibri" panose="020F0502020204030204" pitchFamily="34" charset="0"/>
                  </a:rPr>
                  <a:t>DATA ACCURACY</a:t>
                </a:r>
              </a:p>
            </p:txBody>
          </p:sp>
          <p:pic>
            <p:nvPicPr>
              <p:cNvPr id="70" name="Graphic 69" descr="Bullseye with solid fill">
                <a:extLst>
                  <a:ext uri="{FF2B5EF4-FFF2-40B4-BE49-F238E27FC236}">
                    <a16:creationId xmlns:a16="http://schemas.microsoft.com/office/drawing/2014/main" id="{B8D063DF-5420-692A-718A-F8BA0A14F5D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176687" y="3294820"/>
                <a:ext cx="533770" cy="533770"/>
              </a:xfrm>
              <a:prstGeom prst="rect">
                <a:avLst/>
              </a:prstGeom>
            </p:spPr>
          </p:pic>
        </p:grpSp>
      </p:grpSp>
      <p:sp>
        <p:nvSpPr>
          <p:cNvPr id="83" name="TextBox 82">
            <a:extLst>
              <a:ext uri="{FF2B5EF4-FFF2-40B4-BE49-F238E27FC236}">
                <a16:creationId xmlns:a16="http://schemas.microsoft.com/office/drawing/2014/main" id="{97029B1E-71E5-A8C8-02F7-E888A616FD60}"/>
              </a:ext>
            </a:extLst>
          </p:cNvPr>
          <p:cNvSpPr txBox="1"/>
          <p:nvPr/>
        </p:nvSpPr>
        <p:spPr>
          <a:xfrm>
            <a:off x="6565633" y="238559"/>
            <a:ext cx="2757998" cy="276999"/>
          </a:xfrm>
          <a:prstGeom prst="rect">
            <a:avLst/>
          </a:prstGeom>
          <a:noFill/>
        </p:spPr>
        <p:txBody>
          <a:bodyPr wrap="square">
            <a:spAutoFit/>
          </a:bodyPr>
          <a:lstStyle/>
          <a:p>
            <a:pPr algn="ctr"/>
            <a:r>
              <a:rPr lang="en-GB" sz="1200" b="1">
                <a:solidFill>
                  <a:srgbClr val="000000"/>
                </a:solidFill>
                <a:latin typeface="Calibri" panose="020F0502020204030204" pitchFamily="34" charset="0"/>
              </a:rPr>
              <a:t>TESTING OUR HYPOTHESES</a:t>
            </a:r>
          </a:p>
        </p:txBody>
      </p:sp>
    </p:spTree>
    <p:extLst>
      <p:ext uri="{BB962C8B-B14F-4D97-AF65-F5344CB8AC3E}">
        <p14:creationId xmlns:p14="http://schemas.microsoft.com/office/powerpoint/2010/main" val="1613734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E8A1BC14-FB85-51FB-DFAF-63D57458CB1D}"/>
              </a:ext>
            </a:extLst>
          </p:cNvPr>
          <p:cNvSpPr>
            <a:spLocks noGrp="1"/>
          </p:cNvSpPr>
          <p:nvPr>
            <p:ph type="title"/>
          </p:nvPr>
        </p:nvSpPr>
        <p:spPr>
          <a:xfrm>
            <a:off x="309514" y="229410"/>
            <a:ext cx="10625229" cy="1147053"/>
          </a:xfrm>
        </p:spPr>
        <p:txBody>
          <a:bodyPr/>
          <a:lstStyle/>
          <a:p>
            <a:r>
              <a:rPr lang="en-GB" dirty="0"/>
              <a:t>Project scope</a:t>
            </a:r>
          </a:p>
        </p:txBody>
      </p:sp>
      <p:sp>
        <p:nvSpPr>
          <p:cNvPr id="3" name="TextBox 2">
            <a:extLst>
              <a:ext uri="{FF2B5EF4-FFF2-40B4-BE49-F238E27FC236}">
                <a16:creationId xmlns:a16="http://schemas.microsoft.com/office/drawing/2014/main" id="{2B63737D-4A42-7C45-A308-0223FEC87D0C}"/>
              </a:ext>
            </a:extLst>
          </p:cNvPr>
          <p:cNvSpPr txBox="1"/>
          <p:nvPr/>
        </p:nvSpPr>
        <p:spPr>
          <a:xfrm>
            <a:off x="1682657" y="2068549"/>
            <a:ext cx="4878399" cy="33393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900" b="1">
                <a:latin typeface="Calibri" panose="020F0502020204030204" pitchFamily="34" charset="0"/>
                <a:cs typeface="Calibri" panose="020F0502020204030204" pitchFamily="34" charset="0"/>
              </a:rPr>
              <a:t>Council tax</a:t>
            </a:r>
            <a:r>
              <a:rPr lang="en-US" sz="1900">
                <a:latin typeface="Calibri" panose="020F0502020204030204" pitchFamily="34" charset="0"/>
                <a:cs typeface="Calibri" panose="020F0502020204030204" pitchFamily="34" charset="0"/>
              </a:rPr>
              <a:t> moves in, out and within the borough for tenants and owners</a:t>
            </a:r>
          </a:p>
          <a:p>
            <a:endParaRPr lang="en-US" sz="1900">
              <a:latin typeface="Calibri" panose="020F0502020204030204" pitchFamily="34" charset="0"/>
              <a:cs typeface="Calibri" panose="020F0502020204030204" pitchFamily="34" charset="0"/>
            </a:endParaRPr>
          </a:p>
          <a:p>
            <a:endParaRPr lang="en-US" sz="1900">
              <a:latin typeface="Calibri" panose="020F0502020204030204" pitchFamily="34" charset="0"/>
              <a:cs typeface="Calibri" panose="020F0502020204030204" pitchFamily="34" charset="0"/>
            </a:endParaRPr>
          </a:p>
          <a:p>
            <a:endParaRPr lang="en-US" sz="1000">
              <a:latin typeface="Calibri" panose="020F0502020204030204" pitchFamily="34" charset="0"/>
              <a:cs typeface="Calibri" panose="020F0502020204030204" pitchFamily="34" charset="0"/>
            </a:endParaRPr>
          </a:p>
          <a:p>
            <a:r>
              <a:rPr lang="en-US" sz="1900" b="1">
                <a:latin typeface="Calibri" panose="020F0502020204030204" pitchFamily="34" charset="0"/>
                <a:cs typeface="Calibri" panose="020F0502020204030204" pitchFamily="34" charset="0"/>
              </a:rPr>
              <a:t>Housing benefit and CTS</a:t>
            </a:r>
            <a:r>
              <a:rPr lang="en-US" sz="1900">
                <a:latin typeface="Calibri" panose="020F0502020204030204" pitchFamily="34" charset="0"/>
                <a:cs typeface="Calibri" panose="020F0502020204030204" pitchFamily="34" charset="0"/>
              </a:rPr>
              <a:t> change of circumstances</a:t>
            </a:r>
          </a:p>
          <a:p>
            <a:endParaRPr lang="en-US" sz="1900">
              <a:latin typeface="Calibri" panose="020F0502020204030204" pitchFamily="34" charset="0"/>
              <a:cs typeface="Calibri" panose="020F0502020204030204" pitchFamily="34" charset="0"/>
            </a:endParaRPr>
          </a:p>
          <a:p>
            <a:endParaRPr lang="en-US" sz="3000">
              <a:latin typeface="Calibri" panose="020F0502020204030204" pitchFamily="34" charset="0"/>
              <a:cs typeface="Calibri" panose="020F0502020204030204" pitchFamily="34" charset="0"/>
            </a:endParaRPr>
          </a:p>
          <a:p>
            <a:r>
              <a:rPr lang="en-US" sz="1900" b="1">
                <a:latin typeface="Calibri" panose="020F0502020204030204" pitchFamily="34" charset="0"/>
                <a:cs typeface="Calibri" panose="020F0502020204030204" pitchFamily="34" charset="0"/>
              </a:rPr>
              <a:t>Waste services</a:t>
            </a:r>
            <a:r>
              <a:rPr lang="en-US" sz="1900">
                <a:latin typeface="Calibri" panose="020F0502020204030204" pitchFamily="34" charset="0"/>
                <a:cs typeface="Calibri" panose="020F0502020204030204" pitchFamily="34" charset="0"/>
              </a:rPr>
              <a:t> (incl. Garden waste subscriptions, clinical and assisted collections) </a:t>
            </a:r>
          </a:p>
        </p:txBody>
      </p:sp>
      <p:sp>
        <p:nvSpPr>
          <p:cNvPr id="33" name="TextBox 32">
            <a:extLst>
              <a:ext uri="{FF2B5EF4-FFF2-40B4-BE49-F238E27FC236}">
                <a16:creationId xmlns:a16="http://schemas.microsoft.com/office/drawing/2014/main" id="{C66D181B-8727-8A60-1B66-F4AE342B7D68}"/>
              </a:ext>
            </a:extLst>
          </p:cNvPr>
          <p:cNvSpPr txBox="1"/>
          <p:nvPr/>
        </p:nvSpPr>
        <p:spPr>
          <a:xfrm>
            <a:off x="8115747" y="2460074"/>
            <a:ext cx="3524812" cy="2031325"/>
          </a:xfrm>
          <a:prstGeom prst="rect">
            <a:avLst/>
          </a:prstGeom>
          <a:noFill/>
        </p:spPr>
        <p:txBody>
          <a:bodyPr wrap="square">
            <a:spAutoFit/>
          </a:bodyPr>
          <a:lstStyle/>
          <a:p>
            <a:r>
              <a:rPr lang="en-US" sz="1900" b="1">
                <a:latin typeface="Calibri" panose="020F0502020204030204" pitchFamily="34" charset="0"/>
                <a:cs typeface="Calibri" panose="020F0502020204030204" pitchFamily="34" charset="0"/>
              </a:rPr>
              <a:t>Electoral registration</a:t>
            </a:r>
          </a:p>
          <a:p>
            <a:endParaRPr lang="en-US" sz="1800">
              <a:latin typeface="Calibri" panose="020F0502020204030204" pitchFamily="34" charset="0"/>
              <a:cs typeface="Calibri" panose="020F0502020204030204" pitchFamily="34" charset="0"/>
            </a:endParaRPr>
          </a:p>
          <a:p>
            <a:endParaRPr lang="en-US" sz="1800">
              <a:latin typeface="Calibri" panose="020F0502020204030204" pitchFamily="34" charset="0"/>
              <a:cs typeface="Calibri" panose="020F0502020204030204" pitchFamily="34" charset="0"/>
            </a:endParaRPr>
          </a:p>
          <a:p>
            <a:endParaRPr lang="en-US" sz="1800">
              <a:latin typeface="Calibri" panose="020F0502020204030204" pitchFamily="34" charset="0"/>
              <a:cs typeface="Calibri" panose="020F0502020204030204" pitchFamily="34" charset="0"/>
            </a:endParaRPr>
          </a:p>
          <a:p>
            <a:r>
              <a:rPr lang="en-US" sz="1800">
                <a:latin typeface="Calibri" panose="020F0502020204030204" pitchFamily="34" charset="0"/>
                <a:cs typeface="Calibri" panose="020F0502020204030204" pitchFamily="34" charset="0"/>
              </a:rPr>
              <a:t>Feasibility and viability assessment of </a:t>
            </a:r>
            <a:r>
              <a:rPr lang="en-US" sz="1800" b="1">
                <a:latin typeface="Calibri" panose="020F0502020204030204" pitchFamily="34" charset="0"/>
                <a:cs typeface="Calibri" panose="020F0502020204030204" pitchFamily="34" charset="0"/>
              </a:rPr>
              <a:t>new technology and integrations </a:t>
            </a:r>
            <a:r>
              <a:rPr lang="en-US" sz="1800">
                <a:latin typeface="Calibri" panose="020F0502020204030204" pitchFamily="34" charset="0"/>
                <a:cs typeface="Calibri" panose="020F0502020204030204" pitchFamily="34" charset="0"/>
              </a:rPr>
              <a:t>with back office software </a:t>
            </a:r>
          </a:p>
        </p:txBody>
      </p:sp>
      <p:pic>
        <p:nvPicPr>
          <p:cNvPr id="6" name="Graphic 5">
            <a:extLst>
              <a:ext uri="{FF2B5EF4-FFF2-40B4-BE49-F238E27FC236}">
                <a16:creationId xmlns:a16="http://schemas.microsoft.com/office/drawing/2014/main" id="{319DDFD8-2889-D886-79B0-617ED763817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1441" y="1923694"/>
            <a:ext cx="914400" cy="914400"/>
          </a:xfrm>
          <a:prstGeom prst="rect">
            <a:avLst/>
          </a:prstGeom>
        </p:spPr>
      </p:pic>
      <p:pic>
        <p:nvPicPr>
          <p:cNvPr id="8" name="Graphic 7">
            <a:extLst>
              <a:ext uri="{FF2B5EF4-FFF2-40B4-BE49-F238E27FC236}">
                <a16:creationId xmlns:a16="http://schemas.microsoft.com/office/drawing/2014/main" id="{8BED2258-B646-7334-FF89-2AB4CB3D809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1441" y="3265648"/>
            <a:ext cx="914400" cy="914400"/>
          </a:xfrm>
          <a:prstGeom prst="rect">
            <a:avLst/>
          </a:prstGeom>
        </p:spPr>
      </p:pic>
      <p:pic>
        <p:nvPicPr>
          <p:cNvPr id="10" name="Graphic 9">
            <a:extLst>
              <a:ext uri="{FF2B5EF4-FFF2-40B4-BE49-F238E27FC236}">
                <a16:creationId xmlns:a16="http://schemas.microsoft.com/office/drawing/2014/main" id="{5AA8E843-946B-CC86-76F8-F0BDDDD87C68}"/>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1441" y="4640596"/>
            <a:ext cx="914400" cy="914400"/>
          </a:xfrm>
          <a:prstGeom prst="rect">
            <a:avLst/>
          </a:prstGeom>
        </p:spPr>
      </p:pic>
      <p:grpSp>
        <p:nvGrpSpPr>
          <p:cNvPr id="20" name="Group 19">
            <a:extLst>
              <a:ext uri="{FF2B5EF4-FFF2-40B4-BE49-F238E27FC236}">
                <a16:creationId xmlns:a16="http://schemas.microsoft.com/office/drawing/2014/main" id="{D70C997D-392B-B81E-08CF-0628D99835C7}"/>
              </a:ext>
              <a:ext uri="{C183D7F6-B498-43B3-948B-1728B52AA6E4}">
                <adec:decorative xmlns:adec="http://schemas.microsoft.com/office/drawing/2017/decorative" val="1"/>
              </a:ext>
            </a:extLst>
          </p:cNvPr>
          <p:cNvGrpSpPr/>
          <p:nvPr/>
        </p:nvGrpSpPr>
        <p:grpSpPr>
          <a:xfrm>
            <a:off x="6996259" y="2224127"/>
            <a:ext cx="914400" cy="914400"/>
            <a:chOff x="5990734" y="5319216"/>
            <a:chExt cx="914400" cy="914400"/>
          </a:xfrm>
        </p:grpSpPr>
        <p:pic>
          <p:nvPicPr>
            <p:cNvPr id="18" name="Graphic 17" descr="Filing Box Archive with solid fill">
              <a:extLst>
                <a:ext uri="{FF2B5EF4-FFF2-40B4-BE49-F238E27FC236}">
                  <a16:creationId xmlns:a16="http://schemas.microsoft.com/office/drawing/2014/main" id="{8C00043E-1BDD-D5E4-1ADF-A47742ABF6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990734" y="5319216"/>
              <a:ext cx="914400" cy="914400"/>
            </a:xfrm>
            <a:prstGeom prst="rect">
              <a:avLst/>
            </a:prstGeom>
          </p:spPr>
        </p:pic>
        <p:sp>
          <p:nvSpPr>
            <p:cNvPr id="19" name="TextBox 18">
              <a:extLst>
                <a:ext uri="{FF2B5EF4-FFF2-40B4-BE49-F238E27FC236}">
                  <a16:creationId xmlns:a16="http://schemas.microsoft.com/office/drawing/2014/main" id="{C9533670-93DF-CED2-C90B-313F757FA7DA}"/>
                </a:ext>
              </a:extLst>
            </p:cNvPr>
            <p:cNvSpPr txBox="1"/>
            <p:nvPr/>
          </p:nvSpPr>
          <p:spPr>
            <a:xfrm>
              <a:off x="6096000" y="5776416"/>
              <a:ext cx="684855" cy="276999"/>
            </a:xfrm>
            <a:prstGeom prst="rect">
              <a:avLst/>
            </a:prstGeom>
            <a:noFill/>
          </p:spPr>
          <p:txBody>
            <a:bodyPr wrap="square" rtlCol="0">
              <a:spAutoFit/>
            </a:bodyPr>
            <a:lstStyle/>
            <a:p>
              <a:pPr algn="ctr"/>
              <a:r>
                <a:rPr lang="en-GB" sz="1200" b="1">
                  <a:solidFill>
                    <a:schemeClr val="bg1"/>
                  </a:solidFill>
                  <a:latin typeface="Calibri" panose="020F0502020204030204" pitchFamily="34" charset="0"/>
                  <a:cs typeface="Calibri" panose="020F0502020204030204" pitchFamily="34" charset="0"/>
                </a:rPr>
                <a:t>VOTE</a:t>
              </a:r>
            </a:p>
          </p:txBody>
        </p:sp>
      </p:grpSp>
      <p:pic>
        <p:nvPicPr>
          <p:cNvPr id="24" name="Graphic 23">
            <a:extLst>
              <a:ext uri="{FF2B5EF4-FFF2-40B4-BE49-F238E27FC236}">
                <a16:creationId xmlns:a16="http://schemas.microsoft.com/office/drawing/2014/main" id="{49E23278-077C-AC83-41D4-4332AB746923}"/>
              </a:ext>
              <a:ext uri="{C183D7F6-B498-43B3-948B-1728B52AA6E4}">
                <adec:decorative xmlns:adec="http://schemas.microsoft.com/office/drawing/2017/decorative" val="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96259" y="3475737"/>
            <a:ext cx="914400" cy="914400"/>
          </a:xfrm>
          <a:prstGeom prst="rect">
            <a:avLst/>
          </a:prstGeom>
        </p:spPr>
      </p:pic>
    </p:spTree>
    <p:extLst>
      <p:ext uri="{BB962C8B-B14F-4D97-AF65-F5344CB8AC3E}">
        <p14:creationId xmlns:p14="http://schemas.microsoft.com/office/powerpoint/2010/main" val="1926980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4C203B2-C4BA-CB0B-3C13-682302B82534}"/>
              </a:ext>
              <a:ext uri="{C183D7F6-B498-43B3-948B-1728B52AA6E4}">
                <adec:decorative xmlns:adec="http://schemas.microsoft.com/office/drawing/2017/decorative" val="1"/>
              </a:ext>
            </a:extLst>
          </p:cNvPr>
          <p:cNvSpPr/>
          <p:nvPr/>
        </p:nvSpPr>
        <p:spPr>
          <a:xfrm>
            <a:off x="870856" y="2154767"/>
            <a:ext cx="2514600" cy="1578429"/>
          </a:xfrm>
          <a:prstGeom prst="rect">
            <a:avLst/>
          </a:prstGeom>
          <a:solidFill>
            <a:srgbClr val="6F59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F4779D83-2E94-EC95-C34C-C4E85072FFC5}"/>
              </a:ext>
              <a:ext uri="{C183D7F6-B498-43B3-948B-1728B52AA6E4}">
                <adec:decorative xmlns:adec="http://schemas.microsoft.com/office/drawing/2017/decorative" val="1"/>
              </a:ext>
            </a:extLst>
          </p:cNvPr>
          <p:cNvSpPr/>
          <p:nvPr/>
        </p:nvSpPr>
        <p:spPr>
          <a:xfrm>
            <a:off x="3516085" y="2154766"/>
            <a:ext cx="2514600" cy="1578429"/>
          </a:xfrm>
          <a:prstGeom prst="rect">
            <a:avLst/>
          </a:prstGeom>
          <a:solidFill>
            <a:srgbClr val="ECCF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0877F76-080C-2064-9B0F-8B18C5DDAD1C}"/>
              </a:ext>
              <a:ext uri="{C183D7F6-B498-43B3-948B-1728B52AA6E4}">
                <adec:decorative xmlns:adec="http://schemas.microsoft.com/office/drawing/2017/decorative" val="1"/>
              </a:ext>
            </a:extLst>
          </p:cNvPr>
          <p:cNvSpPr/>
          <p:nvPr/>
        </p:nvSpPr>
        <p:spPr>
          <a:xfrm>
            <a:off x="6161314" y="2154767"/>
            <a:ext cx="2514600" cy="1578429"/>
          </a:xfrm>
          <a:prstGeom prst="rect">
            <a:avLst/>
          </a:prstGeom>
          <a:solidFill>
            <a:srgbClr val="FD8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E584711-47C4-943A-197A-85080ABD7896}"/>
              </a:ext>
              <a:ext uri="{C183D7F6-B498-43B3-948B-1728B52AA6E4}">
                <adec:decorative xmlns:adec="http://schemas.microsoft.com/office/drawing/2017/decorative" val="1"/>
              </a:ext>
            </a:extLst>
          </p:cNvPr>
          <p:cNvSpPr/>
          <p:nvPr/>
        </p:nvSpPr>
        <p:spPr>
          <a:xfrm>
            <a:off x="8806543" y="2154766"/>
            <a:ext cx="2514600" cy="1578429"/>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030C16B-1E5B-A016-62DE-79B379C483FB}"/>
              </a:ext>
            </a:extLst>
          </p:cNvPr>
          <p:cNvSpPr>
            <a:spLocks noGrp="1"/>
          </p:cNvSpPr>
          <p:nvPr>
            <p:ph type="title" idx="4294967295"/>
          </p:nvPr>
        </p:nvSpPr>
        <p:spPr>
          <a:xfrm>
            <a:off x="695914" y="-29614"/>
            <a:ext cx="10625229" cy="1147053"/>
          </a:xfrm>
        </p:spPr>
        <p:txBody>
          <a:bodyPr/>
          <a:lstStyle/>
          <a:p>
            <a:r>
              <a:rPr lang="en-GB" dirty="0"/>
              <a:t>Project Activity</a:t>
            </a:r>
          </a:p>
        </p:txBody>
      </p:sp>
      <p:sp>
        <p:nvSpPr>
          <p:cNvPr id="40" name="TextBox 39">
            <a:extLst>
              <a:ext uri="{FF2B5EF4-FFF2-40B4-BE49-F238E27FC236}">
                <a16:creationId xmlns:a16="http://schemas.microsoft.com/office/drawing/2014/main" id="{106C8F19-550D-909F-E457-40D012A9A67F}"/>
              </a:ext>
            </a:extLst>
          </p:cNvPr>
          <p:cNvSpPr txBox="1"/>
          <p:nvPr/>
        </p:nvSpPr>
        <p:spPr>
          <a:xfrm>
            <a:off x="1223915" y="2829663"/>
            <a:ext cx="1788160" cy="646331"/>
          </a:xfrm>
          <a:prstGeom prst="rect">
            <a:avLst/>
          </a:prstGeom>
          <a:noFill/>
        </p:spPr>
        <p:txBody>
          <a:bodyPr wrap="square" rtlCol="0">
            <a:spAutoFit/>
          </a:bodyPr>
          <a:lstStyle/>
          <a:p>
            <a:pPr algn="ctr"/>
            <a:r>
              <a:rPr lang="en-GB" b="1" dirty="0">
                <a:solidFill>
                  <a:schemeClr val="bg1"/>
                </a:solidFill>
                <a:latin typeface="Calibri" panose="020F0502020204030204" pitchFamily="34" charset="0"/>
                <a:cs typeface="Calibri" panose="020F0502020204030204" pitchFamily="34" charset="0"/>
              </a:rPr>
              <a:t>Who has been involved?</a:t>
            </a:r>
          </a:p>
        </p:txBody>
      </p:sp>
      <p:sp>
        <p:nvSpPr>
          <p:cNvPr id="10" name="Rectangle 9">
            <a:extLst>
              <a:ext uri="{FF2B5EF4-FFF2-40B4-BE49-F238E27FC236}">
                <a16:creationId xmlns:a16="http://schemas.microsoft.com/office/drawing/2014/main" id="{40C5A957-A60C-0259-55B7-A81BD6BC18A1}"/>
              </a:ext>
            </a:extLst>
          </p:cNvPr>
          <p:cNvSpPr/>
          <p:nvPr/>
        </p:nvSpPr>
        <p:spPr>
          <a:xfrm>
            <a:off x="870856" y="3729143"/>
            <a:ext cx="2514600" cy="27214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solidFill>
                  <a:schemeClr val="tx1"/>
                </a:solidFill>
                <a:latin typeface="Calibri" panose="020F0502020204030204" pitchFamily="34" charset="0"/>
                <a:cs typeface="Calibri" panose="020F0502020204030204" pitchFamily="34" charset="0"/>
              </a:rPr>
              <a:t>Customer Services – Russ, Mary &amp; Cat</a:t>
            </a:r>
          </a:p>
          <a:p>
            <a:pPr marL="285750" indent="-285750">
              <a:buFont typeface="Arial" panose="020B0604020202020204" pitchFamily="34" charset="0"/>
              <a:buChar char="•"/>
            </a:pPr>
            <a:endParaRPr lang="en-GB" sz="5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solidFill>
                  <a:schemeClr val="tx1"/>
                </a:solidFill>
                <a:latin typeface="Calibri" panose="020F0502020204030204" pitchFamily="34" charset="0"/>
                <a:cs typeface="Calibri" panose="020F0502020204030204" pitchFamily="34" charset="0"/>
              </a:rPr>
              <a:t>Council Tax – Cathrine, David, Karen &amp; Karl </a:t>
            </a:r>
          </a:p>
          <a:p>
            <a:pPr marL="285750" indent="-285750">
              <a:buFont typeface="Arial" panose="020B0604020202020204" pitchFamily="34" charset="0"/>
              <a:buChar char="•"/>
            </a:pPr>
            <a:endParaRPr lang="en-GB" sz="5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solidFill>
                  <a:schemeClr val="tx1"/>
                </a:solidFill>
                <a:latin typeface="Calibri" panose="020F0502020204030204" pitchFamily="34" charset="0"/>
                <a:cs typeface="Calibri" panose="020F0502020204030204" pitchFamily="34" charset="0"/>
              </a:rPr>
              <a:t>Benefits – Sam &amp; Dawn</a:t>
            </a:r>
          </a:p>
          <a:p>
            <a:pPr marL="285750" indent="-285750">
              <a:buFont typeface="Arial" panose="020B0604020202020204" pitchFamily="34" charset="0"/>
              <a:buChar char="•"/>
            </a:pPr>
            <a:endParaRPr lang="en-GB" sz="5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solidFill>
                  <a:schemeClr val="tx1"/>
                </a:solidFill>
                <a:latin typeface="Calibri" panose="020F0502020204030204" pitchFamily="34" charset="0"/>
                <a:cs typeface="Calibri" panose="020F0502020204030204" pitchFamily="34" charset="0"/>
              </a:rPr>
              <a:t>Waste – Ruth </a:t>
            </a:r>
          </a:p>
          <a:p>
            <a:pPr marL="285750" indent="-285750">
              <a:buFont typeface="Arial" panose="020B0604020202020204" pitchFamily="34" charset="0"/>
              <a:buChar char="•"/>
            </a:pPr>
            <a:endParaRPr lang="en-GB" sz="5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dirty="0">
                <a:solidFill>
                  <a:schemeClr val="tx1"/>
                </a:solidFill>
                <a:latin typeface="Calibri" panose="020F0502020204030204" pitchFamily="34" charset="0"/>
                <a:cs typeface="Calibri" panose="020F0502020204030204" pitchFamily="34" charset="0"/>
              </a:rPr>
              <a:t>PST – Phil &amp; Lohitha</a:t>
            </a: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dirty="0">
              <a:solidFill>
                <a:schemeClr val="tx1"/>
              </a:solidFill>
              <a:latin typeface="Calibri" panose="020F0502020204030204" pitchFamily="34" charset="0"/>
              <a:cs typeface="Calibri" panose="020F0502020204030204" pitchFamily="34" charset="0"/>
            </a:endParaRPr>
          </a:p>
        </p:txBody>
      </p:sp>
      <p:sp>
        <p:nvSpPr>
          <p:cNvPr id="41" name="TextBox 40">
            <a:extLst>
              <a:ext uri="{FF2B5EF4-FFF2-40B4-BE49-F238E27FC236}">
                <a16:creationId xmlns:a16="http://schemas.microsoft.com/office/drawing/2014/main" id="{3EA2E7D2-8560-C711-A864-3B498BD1948E}"/>
              </a:ext>
            </a:extLst>
          </p:cNvPr>
          <p:cNvSpPr txBox="1"/>
          <p:nvPr/>
        </p:nvSpPr>
        <p:spPr>
          <a:xfrm>
            <a:off x="3879305" y="2870236"/>
            <a:ext cx="1788160" cy="646331"/>
          </a:xfrm>
          <a:prstGeom prst="rect">
            <a:avLst/>
          </a:prstGeom>
          <a:noFill/>
        </p:spPr>
        <p:txBody>
          <a:bodyPr wrap="square" rtlCol="0">
            <a:spAutoFit/>
          </a:bodyPr>
          <a:lstStyle/>
          <a:p>
            <a:pPr algn="ctr"/>
            <a:r>
              <a:rPr lang="en-GB" b="1" dirty="0">
                <a:solidFill>
                  <a:schemeClr val="bg1"/>
                </a:solidFill>
                <a:latin typeface="Calibri" panose="020F0502020204030204" pitchFamily="34" charset="0"/>
                <a:cs typeface="Calibri" panose="020F0502020204030204" pitchFamily="34" charset="0"/>
              </a:rPr>
              <a:t>What have we spoken about?</a:t>
            </a:r>
          </a:p>
        </p:txBody>
      </p:sp>
      <p:sp>
        <p:nvSpPr>
          <p:cNvPr id="11" name="Rectangle 10">
            <a:extLst>
              <a:ext uri="{FF2B5EF4-FFF2-40B4-BE49-F238E27FC236}">
                <a16:creationId xmlns:a16="http://schemas.microsoft.com/office/drawing/2014/main" id="{550FBE54-E147-1A3E-C6C5-E9D6EC234DA2}"/>
              </a:ext>
            </a:extLst>
          </p:cNvPr>
          <p:cNvSpPr/>
          <p:nvPr/>
        </p:nvSpPr>
        <p:spPr>
          <a:xfrm>
            <a:off x="3510643" y="3729143"/>
            <a:ext cx="2514600" cy="27214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0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Current processes</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Things that are working well </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What is difficult or frustrating </a:t>
            </a: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p:txBody>
      </p:sp>
      <p:sp>
        <p:nvSpPr>
          <p:cNvPr id="42" name="TextBox 41">
            <a:extLst>
              <a:ext uri="{FF2B5EF4-FFF2-40B4-BE49-F238E27FC236}">
                <a16:creationId xmlns:a16="http://schemas.microsoft.com/office/drawing/2014/main" id="{676923FB-F3C7-6E52-B19E-C2E981E5031F}"/>
              </a:ext>
            </a:extLst>
          </p:cNvPr>
          <p:cNvSpPr txBox="1"/>
          <p:nvPr/>
        </p:nvSpPr>
        <p:spPr>
          <a:xfrm>
            <a:off x="6471557" y="3003394"/>
            <a:ext cx="1918789" cy="369332"/>
          </a:xfrm>
          <a:prstGeom prst="rect">
            <a:avLst/>
          </a:prstGeom>
          <a:noFill/>
        </p:spPr>
        <p:txBody>
          <a:bodyPr wrap="square" rtlCol="0">
            <a:spAutoFit/>
          </a:bodyPr>
          <a:lstStyle/>
          <a:p>
            <a:pPr algn="ctr"/>
            <a:r>
              <a:rPr lang="en-GB" b="1">
                <a:solidFill>
                  <a:schemeClr val="bg1"/>
                </a:solidFill>
                <a:latin typeface="Calibri" panose="020F0502020204030204" pitchFamily="34" charset="0"/>
                <a:cs typeface="Calibri" panose="020F0502020204030204" pitchFamily="34" charset="0"/>
              </a:rPr>
              <a:t>Desktop Research</a:t>
            </a:r>
          </a:p>
        </p:txBody>
      </p:sp>
      <p:sp>
        <p:nvSpPr>
          <p:cNvPr id="12" name="Rectangle 11">
            <a:extLst>
              <a:ext uri="{FF2B5EF4-FFF2-40B4-BE49-F238E27FC236}">
                <a16:creationId xmlns:a16="http://schemas.microsoft.com/office/drawing/2014/main" id="{AAD10A00-33D2-9609-872D-CE6F41F5A806}"/>
              </a:ext>
            </a:extLst>
          </p:cNvPr>
          <p:cNvSpPr/>
          <p:nvPr/>
        </p:nvSpPr>
        <p:spPr>
          <a:xfrm>
            <a:off x="6161314" y="3729143"/>
            <a:ext cx="2514600" cy="27214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0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Analysis of customer demand data – type and frequency of contact</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Analysis of customer behaviour and journeys</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Research approaches and practices of other local authorities</a:t>
            </a: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p:txBody>
      </p:sp>
      <p:sp>
        <p:nvSpPr>
          <p:cNvPr id="43" name="TextBox 42">
            <a:extLst>
              <a:ext uri="{FF2B5EF4-FFF2-40B4-BE49-F238E27FC236}">
                <a16:creationId xmlns:a16="http://schemas.microsoft.com/office/drawing/2014/main" id="{95476D27-F840-158D-918A-3875061CF6C7}"/>
              </a:ext>
            </a:extLst>
          </p:cNvPr>
          <p:cNvSpPr txBox="1"/>
          <p:nvPr/>
        </p:nvSpPr>
        <p:spPr>
          <a:xfrm>
            <a:off x="9169763" y="2968162"/>
            <a:ext cx="1788160" cy="369332"/>
          </a:xfrm>
          <a:prstGeom prst="rect">
            <a:avLst/>
          </a:prstGeom>
          <a:noFill/>
        </p:spPr>
        <p:txBody>
          <a:bodyPr wrap="square" rtlCol="0">
            <a:spAutoFit/>
          </a:bodyPr>
          <a:lstStyle/>
          <a:p>
            <a:pPr algn="ctr"/>
            <a:r>
              <a:rPr lang="en-GB" b="1" dirty="0">
                <a:solidFill>
                  <a:schemeClr val="bg1"/>
                </a:solidFill>
                <a:latin typeface="Calibri" panose="020F0502020204030204" pitchFamily="34" charset="0"/>
                <a:cs typeface="Calibri" panose="020F0502020204030204" pitchFamily="34" charset="0"/>
              </a:rPr>
              <a:t>User Research</a:t>
            </a:r>
          </a:p>
        </p:txBody>
      </p:sp>
      <p:sp>
        <p:nvSpPr>
          <p:cNvPr id="13" name="Rectangle 12">
            <a:extLst>
              <a:ext uri="{FF2B5EF4-FFF2-40B4-BE49-F238E27FC236}">
                <a16:creationId xmlns:a16="http://schemas.microsoft.com/office/drawing/2014/main" id="{ED74C7B3-1B7B-A038-B639-8AE2022AE0F5}"/>
              </a:ext>
            </a:extLst>
          </p:cNvPr>
          <p:cNvSpPr/>
          <p:nvPr/>
        </p:nvSpPr>
        <p:spPr>
          <a:xfrm>
            <a:off x="8806543" y="3729143"/>
            <a:ext cx="2514600" cy="272143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10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Their experience of the service they received </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What is important to them</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Awareness of paid for services</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400">
                <a:solidFill>
                  <a:schemeClr val="tx1"/>
                </a:solidFill>
                <a:latin typeface="Calibri" panose="020F0502020204030204" pitchFamily="34" charset="0"/>
                <a:cs typeface="Calibri" panose="020F0502020204030204" pitchFamily="34" charset="0"/>
              </a:rPr>
              <a:t>What expectations they have around external data sharing </a:t>
            </a:r>
          </a:p>
          <a:p>
            <a:pPr marL="285750" indent="-285750">
              <a:buFont typeface="Arial" panose="020B0604020202020204" pitchFamily="34" charset="0"/>
              <a:buChar char="•"/>
            </a:pPr>
            <a:endParaRPr lang="en-GB" sz="1600">
              <a:solidFill>
                <a:schemeClr val="tx1"/>
              </a:solidFill>
              <a:latin typeface="Calibri" panose="020F0502020204030204" pitchFamily="34" charset="0"/>
              <a:cs typeface="Calibri" panose="020F0502020204030204" pitchFamily="34" charset="0"/>
            </a:endParaRPr>
          </a:p>
        </p:txBody>
      </p:sp>
      <p:grpSp>
        <p:nvGrpSpPr>
          <p:cNvPr id="18" name="Group 17">
            <a:extLst>
              <a:ext uri="{FF2B5EF4-FFF2-40B4-BE49-F238E27FC236}">
                <a16:creationId xmlns:a16="http://schemas.microsoft.com/office/drawing/2014/main" id="{B6725BEA-27E2-21CB-910F-373D3FFBB012}"/>
              </a:ext>
              <a:ext uri="{C183D7F6-B498-43B3-948B-1728B52AA6E4}">
                <adec:decorative xmlns:adec="http://schemas.microsoft.com/office/drawing/2017/decorative" val="1"/>
              </a:ext>
            </a:extLst>
          </p:cNvPr>
          <p:cNvGrpSpPr/>
          <p:nvPr/>
        </p:nvGrpSpPr>
        <p:grpSpPr>
          <a:xfrm>
            <a:off x="1555205" y="1541753"/>
            <a:ext cx="1167674" cy="1147053"/>
            <a:chOff x="7275650" y="437306"/>
            <a:chExt cx="1167674" cy="1147053"/>
          </a:xfrm>
        </p:grpSpPr>
        <p:sp>
          <p:nvSpPr>
            <p:cNvPr id="17" name="Oval 16">
              <a:extLst>
                <a:ext uri="{FF2B5EF4-FFF2-40B4-BE49-F238E27FC236}">
                  <a16:creationId xmlns:a16="http://schemas.microsoft.com/office/drawing/2014/main" id="{B4263355-C1BB-228D-BB4F-4319E7565995}"/>
                </a:ext>
              </a:extLst>
            </p:cNvPr>
            <p:cNvSpPr/>
            <p:nvPr/>
          </p:nvSpPr>
          <p:spPr>
            <a:xfrm>
              <a:off x="7275650" y="437306"/>
              <a:ext cx="1167674" cy="1147053"/>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a:t>```</a:t>
              </a:r>
            </a:p>
          </p:txBody>
        </p:sp>
        <p:sp>
          <p:nvSpPr>
            <p:cNvPr id="16" name="Oval 15">
              <a:extLst>
                <a:ext uri="{FF2B5EF4-FFF2-40B4-BE49-F238E27FC236}">
                  <a16:creationId xmlns:a16="http://schemas.microsoft.com/office/drawing/2014/main" id="{BF85FB14-D84D-B067-7F60-9249BA292249}"/>
                </a:ext>
              </a:extLst>
            </p:cNvPr>
            <p:cNvSpPr/>
            <p:nvPr/>
          </p:nvSpPr>
          <p:spPr>
            <a:xfrm>
              <a:off x="7332800" y="516257"/>
              <a:ext cx="1033054" cy="989150"/>
            </a:xfrm>
            <a:prstGeom prst="ellipse">
              <a:avLst/>
            </a:prstGeom>
            <a:solidFill>
              <a:schemeClr val="bg1"/>
            </a:solidFill>
            <a:ln w="28575">
              <a:solidFill>
                <a:srgbClr val="6F59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9" name="Group 18">
            <a:extLst>
              <a:ext uri="{FF2B5EF4-FFF2-40B4-BE49-F238E27FC236}">
                <a16:creationId xmlns:a16="http://schemas.microsoft.com/office/drawing/2014/main" id="{C8EF8E63-EFCA-A18E-0706-5FB0A1D3AA88}"/>
              </a:ext>
              <a:ext uri="{C183D7F6-B498-43B3-948B-1728B52AA6E4}">
                <adec:decorative xmlns:adec="http://schemas.microsoft.com/office/drawing/2017/decorative" val="1"/>
              </a:ext>
            </a:extLst>
          </p:cNvPr>
          <p:cNvGrpSpPr/>
          <p:nvPr/>
        </p:nvGrpSpPr>
        <p:grpSpPr>
          <a:xfrm>
            <a:off x="4189548" y="1581239"/>
            <a:ext cx="1167674" cy="1147053"/>
            <a:chOff x="7275650" y="437306"/>
            <a:chExt cx="1167674" cy="1147053"/>
          </a:xfrm>
        </p:grpSpPr>
        <p:sp>
          <p:nvSpPr>
            <p:cNvPr id="20" name="Oval 19">
              <a:extLst>
                <a:ext uri="{FF2B5EF4-FFF2-40B4-BE49-F238E27FC236}">
                  <a16:creationId xmlns:a16="http://schemas.microsoft.com/office/drawing/2014/main" id="{FD16A8B8-7817-F327-EE5E-5434D69B7BAA}"/>
                </a:ext>
              </a:extLst>
            </p:cNvPr>
            <p:cNvSpPr/>
            <p:nvPr/>
          </p:nvSpPr>
          <p:spPr>
            <a:xfrm>
              <a:off x="7275650" y="437306"/>
              <a:ext cx="1167674" cy="1147053"/>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a:extLst>
                <a:ext uri="{FF2B5EF4-FFF2-40B4-BE49-F238E27FC236}">
                  <a16:creationId xmlns:a16="http://schemas.microsoft.com/office/drawing/2014/main" id="{4BF298B5-97B5-E6C6-DA69-2FFA0B0F8CC0}"/>
                </a:ext>
              </a:extLst>
            </p:cNvPr>
            <p:cNvSpPr/>
            <p:nvPr/>
          </p:nvSpPr>
          <p:spPr>
            <a:xfrm>
              <a:off x="7342960" y="516257"/>
              <a:ext cx="1033054" cy="989150"/>
            </a:xfrm>
            <a:prstGeom prst="ellipse">
              <a:avLst/>
            </a:prstGeom>
            <a:solidFill>
              <a:schemeClr val="bg1"/>
            </a:solidFill>
            <a:ln w="28575">
              <a:solidFill>
                <a:srgbClr val="ECCF5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oup 21">
            <a:extLst>
              <a:ext uri="{FF2B5EF4-FFF2-40B4-BE49-F238E27FC236}">
                <a16:creationId xmlns:a16="http://schemas.microsoft.com/office/drawing/2014/main" id="{37C0A299-5D6D-5259-FB4F-1456CFFBBA2A}"/>
              </a:ext>
              <a:ext uri="{C183D7F6-B498-43B3-948B-1728B52AA6E4}">
                <adec:decorative xmlns:adec="http://schemas.microsoft.com/office/drawing/2017/decorative" val="1"/>
              </a:ext>
            </a:extLst>
          </p:cNvPr>
          <p:cNvGrpSpPr/>
          <p:nvPr/>
        </p:nvGrpSpPr>
        <p:grpSpPr>
          <a:xfrm>
            <a:off x="6834777" y="1551912"/>
            <a:ext cx="1167674" cy="1147053"/>
            <a:chOff x="7275650" y="437306"/>
            <a:chExt cx="1167674" cy="1147053"/>
          </a:xfrm>
        </p:grpSpPr>
        <p:sp>
          <p:nvSpPr>
            <p:cNvPr id="23" name="Oval 22">
              <a:extLst>
                <a:ext uri="{FF2B5EF4-FFF2-40B4-BE49-F238E27FC236}">
                  <a16:creationId xmlns:a16="http://schemas.microsoft.com/office/drawing/2014/main" id="{611FE2E8-FFED-A29C-DECA-C75584D12BAD}"/>
                </a:ext>
              </a:extLst>
            </p:cNvPr>
            <p:cNvSpPr/>
            <p:nvPr/>
          </p:nvSpPr>
          <p:spPr>
            <a:xfrm>
              <a:off x="7275650" y="437306"/>
              <a:ext cx="1167674" cy="1147053"/>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6A087FC6-55E3-B8CE-3538-A7721A99A11F}"/>
                </a:ext>
              </a:extLst>
            </p:cNvPr>
            <p:cNvSpPr/>
            <p:nvPr/>
          </p:nvSpPr>
          <p:spPr>
            <a:xfrm>
              <a:off x="7342960" y="516257"/>
              <a:ext cx="1033054" cy="989150"/>
            </a:xfrm>
            <a:prstGeom prst="ellipse">
              <a:avLst/>
            </a:prstGeom>
            <a:solidFill>
              <a:schemeClr val="bg1"/>
            </a:solidFill>
            <a:ln w="28575">
              <a:solidFill>
                <a:srgbClr val="FD89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a:extLst>
              <a:ext uri="{FF2B5EF4-FFF2-40B4-BE49-F238E27FC236}">
                <a16:creationId xmlns:a16="http://schemas.microsoft.com/office/drawing/2014/main" id="{6C3807E9-A7B3-68AF-6E51-A798FD501B9E}"/>
              </a:ext>
              <a:ext uri="{C183D7F6-B498-43B3-948B-1728B52AA6E4}">
                <adec:decorative xmlns:adec="http://schemas.microsoft.com/office/drawing/2017/decorative" val="1"/>
              </a:ext>
            </a:extLst>
          </p:cNvPr>
          <p:cNvGrpSpPr/>
          <p:nvPr/>
        </p:nvGrpSpPr>
        <p:grpSpPr>
          <a:xfrm>
            <a:off x="9480006" y="1581239"/>
            <a:ext cx="1167674" cy="1147053"/>
            <a:chOff x="7275650" y="437306"/>
            <a:chExt cx="1167674" cy="1147053"/>
          </a:xfrm>
        </p:grpSpPr>
        <p:sp>
          <p:nvSpPr>
            <p:cNvPr id="26" name="Oval 25">
              <a:extLst>
                <a:ext uri="{FF2B5EF4-FFF2-40B4-BE49-F238E27FC236}">
                  <a16:creationId xmlns:a16="http://schemas.microsoft.com/office/drawing/2014/main" id="{73F69B0B-E1B8-DD5D-99BC-B28031734A57}"/>
                </a:ext>
              </a:extLst>
            </p:cNvPr>
            <p:cNvSpPr/>
            <p:nvPr/>
          </p:nvSpPr>
          <p:spPr>
            <a:xfrm>
              <a:off x="7275650" y="437306"/>
              <a:ext cx="1167674" cy="1147053"/>
            </a:xfrm>
            <a:prstGeom prst="ellipse">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0DC51CCE-105C-1FB4-9CA0-7FB7AAEE407F}"/>
                </a:ext>
              </a:extLst>
            </p:cNvPr>
            <p:cNvSpPr/>
            <p:nvPr/>
          </p:nvSpPr>
          <p:spPr>
            <a:xfrm>
              <a:off x="7342960" y="516257"/>
              <a:ext cx="1033054" cy="989150"/>
            </a:xfrm>
            <a:prstGeom prst="ellipse">
              <a:avLst/>
            </a:prstGeom>
            <a:solidFill>
              <a:schemeClr val="bg1"/>
            </a:solid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9" name="Graphic 28">
            <a:extLst>
              <a:ext uri="{FF2B5EF4-FFF2-40B4-BE49-F238E27FC236}">
                <a16:creationId xmlns:a16="http://schemas.microsoft.com/office/drawing/2014/main" id="{5C384248-9A1E-419A-36DA-69BDD3B1F3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39866" y="1737149"/>
            <a:ext cx="756259" cy="756259"/>
          </a:xfrm>
          <a:prstGeom prst="rect">
            <a:avLst/>
          </a:prstGeom>
        </p:spPr>
      </p:pic>
      <p:pic>
        <p:nvPicPr>
          <p:cNvPr id="31" name="Graphic 30">
            <a:extLst>
              <a:ext uri="{FF2B5EF4-FFF2-40B4-BE49-F238E27FC236}">
                <a16:creationId xmlns:a16="http://schemas.microsoft.com/office/drawing/2014/main" id="{F3D9A33B-A66A-C0D6-6FBF-149642B2D63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69525" y="1802134"/>
            <a:ext cx="807720" cy="807720"/>
          </a:xfrm>
          <a:prstGeom prst="rect">
            <a:avLst/>
          </a:prstGeom>
        </p:spPr>
      </p:pic>
      <p:pic>
        <p:nvPicPr>
          <p:cNvPr id="35" name="Graphic 34">
            <a:extLst>
              <a:ext uri="{FF2B5EF4-FFF2-40B4-BE49-F238E27FC236}">
                <a16:creationId xmlns:a16="http://schemas.microsoft.com/office/drawing/2014/main" id="{A0C34ED4-3B26-A502-365A-DF87EE5BBC17}"/>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73600" y="1803160"/>
            <a:ext cx="710347" cy="710347"/>
          </a:xfrm>
          <a:prstGeom prst="rect">
            <a:avLst/>
          </a:prstGeom>
        </p:spPr>
      </p:pic>
      <p:pic>
        <p:nvPicPr>
          <p:cNvPr id="37" name="Graphic 36">
            <a:extLst>
              <a:ext uri="{FF2B5EF4-FFF2-40B4-BE49-F238E27FC236}">
                <a16:creationId xmlns:a16="http://schemas.microsoft.com/office/drawing/2014/main" id="{DD515641-DA91-F3C2-0E2F-62D36D25C13C}"/>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700835" y="1813951"/>
            <a:ext cx="699556" cy="699556"/>
          </a:xfrm>
          <a:prstGeom prst="rect">
            <a:avLst/>
          </a:prstGeom>
        </p:spPr>
      </p:pic>
    </p:spTree>
    <p:extLst>
      <p:ext uri="{BB962C8B-B14F-4D97-AF65-F5344CB8AC3E}">
        <p14:creationId xmlns:p14="http://schemas.microsoft.com/office/powerpoint/2010/main" val="2702670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10B5685-BFCC-9A1A-C7B5-370AEB2CB773}"/>
              </a:ext>
              <a:ext uri="{C183D7F6-B498-43B3-948B-1728B52AA6E4}">
                <adec:decorative xmlns:adec="http://schemas.microsoft.com/office/drawing/2017/decorative" val="1"/>
              </a:ext>
            </a:extLst>
          </p:cNvPr>
          <p:cNvSpPr txBox="1"/>
          <p:nvPr/>
        </p:nvSpPr>
        <p:spPr>
          <a:xfrm>
            <a:off x="1181635" y="1775099"/>
            <a:ext cx="4236720" cy="646331"/>
          </a:xfrm>
          <a:prstGeom prst="rect">
            <a:avLst/>
          </a:prstGeom>
          <a:noFill/>
        </p:spPr>
        <p:txBody>
          <a:bodyPr wrap="square" rtlCol="0">
            <a:spAutoFit/>
          </a:bodyPr>
          <a:lstStyle/>
          <a:p>
            <a:pPr algn="ctr"/>
            <a:r>
              <a:rPr lang="en-GB" i="1">
                <a:solidFill>
                  <a:schemeClr val="bg1"/>
                </a:solidFill>
                <a:latin typeface="Calibri" panose="020F0502020204030204" pitchFamily="34" charset="0"/>
                <a:cs typeface="Calibri" panose="020F0502020204030204" pitchFamily="34" charset="0"/>
              </a:rPr>
              <a:t>814 different phone numbers contacted us regarding a CT move</a:t>
            </a:r>
          </a:p>
        </p:txBody>
      </p:sp>
      <p:pic>
        <p:nvPicPr>
          <p:cNvPr id="5" name="Graphic 4">
            <a:extLst>
              <a:ext uri="{FF2B5EF4-FFF2-40B4-BE49-F238E27FC236}">
                <a16:creationId xmlns:a16="http://schemas.microsoft.com/office/drawing/2014/main" id="{7D23AD5A-D1B3-E608-89AC-EA156FB1094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967751" y="2406964"/>
            <a:ext cx="622106" cy="668504"/>
          </a:xfrm>
          <a:prstGeom prst="rect">
            <a:avLst/>
          </a:prstGeom>
        </p:spPr>
      </p:pic>
      <p:sp>
        <p:nvSpPr>
          <p:cNvPr id="2" name="Title 1">
            <a:extLst>
              <a:ext uri="{FF2B5EF4-FFF2-40B4-BE49-F238E27FC236}">
                <a16:creationId xmlns:a16="http://schemas.microsoft.com/office/drawing/2014/main" id="{6BB32AAB-286D-71D4-E29D-32AF48C873FE}"/>
              </a:ext>
            </a:extLst>
          </p:cNvPr>
          <p:cNvSpPr>
            <a:spLocks noGrp="1"/>
          </p:cNvSpPr>
          <p:nvPr>
            <p:ph type="title" idx="4294967295"/>
          </p:nvPr>
        </p:nvSpPr>
        <p:spPr>
          <a:xfrm>
            <a:off x="486116" y="5207824"/>
            <a:ext cx="10625229" cy="1147053"/>
          </a:xfrm>
        </p:spPr>
        <p:txBody>
          <a:bodyPr>
            <a:normAutofit/>
          </a:bodyPr>
          <a:lstStyle/>
          <a:p>
            <a:r>
              <a:rPr lang="en-GB" sz="6000" dirty="0"/>
              <a:t>Process findings</a:t>
            </a:r>
          </a:p>
        </p:txBody>
      </p:sp>
    </p:spTree>
    <p:extLst>
      <p:ext uri="{BB962C8B-B14F-4D97-AF65-F5344CB8AC3E}">
        <p14:creationId xmlns:p14="http://schemas.microsoft.com/office/powerpoint/2010/main" val="57323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Rounded Corners 11">
            <a:extLst>
              <a:ext uri="{FF2B5EF4-FFF2-40B4-BE49-F238E27FC236}">
                <a16:creationId xmlns:a16="http://schemas.microsoft.com/office/drawing/2014/main" id="{1B1B4543-1648-0049-B076-42D39487822C}"/>
              </a:ext>
              <a:ext uri="{C183D7F6-B498-43B3-948B-1728B52AA6E4}">
                <adec:decorative xmlns:adec="http://schemas.microsoft.com/office/drawing/2017/decorative" val="1"/>
              </a:ext>
            </a:extLst>
          </p:cNvPr>
          <p:cNvSpPr/>
          <p:nvPr/>
        </p:nvSpPr>
        <p:spPr>
          <a:xfrm>
            <a:off x="628221" y="2632671"/>
            <a:ext cx="8531744" cy="4570266"/>
          </a:xfrm>
          <a:prstGeom prst="roundRect">
            <a:avLst/>
          </a:prstGeom>
          <a:solidFill>
            <a:srgbClr val="FF5757">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Oval 1">
            <a:extLst>
              <a:ext uri="{FF2B5EF4-FFF2-40B4-BE49-F238E27FC236}">
                <a16:creationId xmlns:a16="http://schemas.microsoft.com/office/drawing/2014/main" id="{2AC17FD3-22E8-769C-4DCC-30DBACB347D8}"/>
              </a:ext>
              <a:ext uri="{C183D7F6-B498-43B3-948B-1728B52AA6E4}">
                <adec:decorative xmlns:adec="http://schemas.microsoft.com/office/drawing/2017/decorative" val="1"/>
              </a:ext>
            </a:extLst>
          </p:cNvPr>
          <p:cNvSpPr/>
          <p:nvPr/>
        </p:nvSpPr>
        <p:spPr>
          <a:xfrm>
            <a:off x="5751754" y="5742675"/>
            <a:ext cx="851658" cy="831924"/>
          </a:xfrm>
          <a:prstGeom prst="ellipse">
            <a:avLst/>
          </a:prstGeom>
          <a:solidFill>
            <a:schemeClr val="bg1"/>
          </a:solidFill>
          <a:ln w="28575">
            <a:solidFill>
              <a:srgbClr val="FD89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Rounded Corners 17">
            <a:extLst>
              <a:ext uri="{FF2B5EF4-FFF2-40B4-BE49-F238E27FC236}">
                <a16:creationId xmlns:a16="http://schemas.microsoft.com/office/drawing/2014/main" id="{1B005C98-1073-E869-CE35-5F01E5BAC031}"/>
              </a:ext>
              <a:ext uri="{C183D7F6-B498-43B3-948B-1728B52AA6E4}">
                <adec:decorative xmlns:adec="http://schemas.microsoft.com/office/drawing/2017/decorative" val="1"/>
              </a:ext>
            </a:extLst>
          </p:cNvPr>
          <p:cNvSpPr/>
          <p:nvPr/>
        </p:nvSpPr>
        <p:spPr>
          <a:xfrm>
            <a:off x="-686851" y="1034484"/>
            <a:ext cx="6644640" cy="3456652"/>
          </a:xfrm>
          <a:prstGeom prst="roundRect">
            <a:avLst/>
          </a:prstGeom>
          <a:solidFill>
            <a:srgbClr val="6F598B"/>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106" name="Title 1">
            <a:extLst>
              <a:ext uri="{FF2B5EF4-FFF2-40B4-BE49-F238E27FC236}">
                <a16:creationId xmlns:a16="http://schemas.microsoft.com/office/drawing/2014/main" id="{E980F0F5-E31C-3DE9-7FB9-70940A60CCB8}"/>
              </a:ext>
            </a:extLst>
          </p:cNvPr>
          <p:cNvSpPr txBox="1">
            <a:spLocks noGrp="1"/>
          </p:cNvSpPr>
          <p:nvPr>
            <p:ph type="title" idx="4294967295"/>
          </p:nvPr>
        </p:nvSpPr>
        <p:spPr>
          <a:xfrm>
            <a:off x="801154" y="156454"/>
            <a:ext cx="5414120"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Customer demand</a:t>
            </a:r>
            <a:endParaRPr kumimoji="0" lang="en-US" sz="36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sp>
        <p:nvSpPr>
          <p:cNvPr id="69" name="TextBox 68">
            <a:extLst>
              <a:ext uri="{FF2B5EF4-FFF2-40B4-BE49-F238E27FC236}">
                <a16:creationId xmlns:a16="http://schemas.microsoft.com/office/drawing/2014/main" id="{67689B26-D52A-8D92-F05F-9F5CF3A6BB26}"/>
              </a:ext>
            </a:extLst>
          </p:cNvPr>
          <p:cNvSpPr txBox="1"/>
          <p:nvPr/>
        </p:nvSpPr>
        <p:spPr>
          <a:xfrm>
            <a:off x="7379609" y="142448"/>
            <a:ext cx="3841013" cy="369332"/>
          </a:xfrm>
          <a:prstGeom prst="rect">
            <a:avLst/>
          </a:prstGeom>
          <a:noFill/>
        </p:spPr>
        <p:txBody>
          <a:bodyPr wrap="square">
            <a:spAutoFit/>
          </a:bodyPr>
          <a:lstStyle/>
          <a:p>
            <a:r>
              <a:rPr lang="en-GB" sz="1800" b="1">
                <a:latin typeface="Calibri" panose="020F0502020204030204" pitchFamily="34" charset="0"/>
                <a:cs typeface="Calibri" panose="020F0502020204030204" pitchFamily="34" charset="0"/>
              </a:rPr>
              <a:t>Average monthly customer demand </a:t>
            </a:r>
            <a:endParaRPr lang="en-GB" b="1"/>
          </a:p>
        </p:txBody>
      </p:sp>
      <p:grpSp>
        <p:nvGrpSpPr>
          <p:cNvPr id="66" name="Group 65" descr="791 CT moving home interactions (within CS)">
            <a:extLst>
              <a:ext uri="{FF2B5EF4-FFF2-40B4-BE49-F238E27FC236}">
                <a16:creationId xmlns:a16="http://schemas.microsoft.com/office/drawing/2014/main" id="{FD5979A3-A227-950C-171D-C53C45A748D3}"/>
              </a:ext>
            </a:extLst>
          </p:cNvPr>
          <p:cNvGrpSpPr/>
          <p:nvPr/>
        </p:nvGrpSpPr>
        <p:grpSpPr>
          <a:xfrm>
            <a:off x="6444015" y="675669"/>
            <a:ext cx="1758535" cy="1288784"/>
            <a:chOff x="585964" y="3917809"/>
            <a:chExt cx="1758535" cy="1288784"/>
          </a:xfrm>
        </p:grpSpPr>
        <p:sp>
          <p:nvSpPr>
            <p:cNvPr id="10" name="TextBox 9">
              <a:extLst>
                <a:ext uri="{FF2B5EF4-FFF2-40B4-BE49-F238E27FC236}">
                  <a16:creationId xmlns:a16="http://schemas.microsoft.com/office/drawing/2014/main" id="{E63C1C0C-F132-0B0A-1979-BCCDFB7E1139}"/>
                </a:ext>
              </a:extLst>
            </p:cNvPr>
            <p:cNvSpPr txBox="1"/>
            <p:nvPr/>
          </p:nvSpPr>
          <p:spPr>
            <a:xfrm>
              <a:off x="1125792" y="3917809"/>
              <a:ext cx="822960" cy="523220"/>
            </a:xfrm>
            <a:prstGeom prst="rect">
              <a:avLst/>
            </a:prstGeom>
            <a:noFill/>
          </p:spPr>
          <p:txBody>
            <a:bodyPr wrap="square">
              <a:spAutoFit/>
            </a:bodyPr>
            <a:lstStyle/>
            <a:p>
              <a:r>
                <a:rPr lang="en-GB" sz="2800" b="1" dirty="0">
                  <a:solidFill>
                    <a:srgbClr val="FF0000"/>
                  </a:solidFill>
                  <a:latin typeface="Calibri" panose="020F0502020204030204" pitchFamily="34" charset="0"/>
                  <a:cs typeface="Calibri" panose="020F0502020204030204" pitchFamily="34" charset="0"/>
                </a:rPr>
                <a:t>791</a:t>
              </a:r>
              <a:endParaRPr lang="en-GB" sz="2800" b="1" dirty="0">
                <a:solidFill>
                  <a:srgbClr val="FF0000"/>
                </a:solidFill>
              </a:endParaRPr>
            </a:p>
          </p:txBody>
        </p:sp>
        <p:sp>
          <p:nvSpPr>
            <p:cNvPr id="15" name="TextBox 14">
              <a:extLst>
                <a:ext uri="{FF2B5EF4-FFF2-40B4-BE49-F238E27FC236}">
                  <a16:creationId xmlns:a16="http://schemas.microsoft.com/office/drawing/2014/main" id="{C3B5D51E-CF7E-DE89-A643-2372D5E5B537}"/>
                </a:ext>
              </a:extLst>
            </p:cNvPr>
            <p:cNvSpPr txBox="1"/>
            <p:nvPr/>
          </p:nvSpPr>
          <p:spPr>
            <a:xfrm>
              <a:off x="585964" y="4375596"/>
              <a:ext cx="1758535" cy="830997"/>
            </a:xfrm>
            <a:prstGeom prst="rect">
              <a:avLst/>
            </a:prstGeom>
            <a:noFill/>
          </p:spPr>
          <p:txBody>
            <a:bodyPr wrap="square">
              <a:spAutoFit/>
            </a:bodyPr>
            <a:lstStyle/>
            <a:p>
              <a:pPr algn="ctr"/>
              <a:r>
                <a:rPr lang="en-GB" sz="1600" dirty="0">
                  <a:latin typeface="Calibri" panose="020F0502020204030204" pitchFamily="34" charset="0"/>
                  <a:cs typeface="Calibri" panose="020F0502020204030204" pitchFamily="34" charset="0"/>
                </a:rPr>
                <a:t>CT moving home interactions (within CS)</a:t>
              </a:r>
              <a:endParaRPr lang="en-GB" sz="1600" dirty="0"/>
            </a:p>
          </p:txBody>
        </p:sp>
      </p:grpSp>
      <p:grpSp>
        <p:nvGrpSpPr>
          <p:cNvPr id="65" name="Group 64" descr="518 new occupier actions within i-world">
            <a:extLst>
              <a:ext uri="{FF2B5EF4-FFF2-40B4-BE49-F238E27FC236}">
                <a16:creationId xmlns:a16="http://schemas.microsoft.com/office/drawing/2014/main" id="{ED22616E-F983-6621-8B69-0F240837DFEA}"/>
              </a:ext>
            </a:extLst>
          </p:cNvPr>
          <p:cNvGrpSpPr/>
          <p:nvPr/>
        </p:nvGrpSpPr>
        <p:grpSpPr>
          <a:xfrm>
            <a:off x="8561452" y="675669"/>
            <a:ext cx="1643675" cy="1239012"/>
            <a:chOff x="2157080" y="4856442"/>
            <a:chExt cx="1643675" cy="1239012"/>
          </a:xfrm>
        </p:grpSpPr>
        <p:sp>
          <p:nvSpPr>
            <p:cNvPr id="22" name="TextBox 21">
              <a:extLst>
                <a:ext uri="{FF2B5EF4-FFF2-40B4-BE49-F238E27FC236}">
                  <a16:creationId xmlns:a16="http://schemas.microsoft.com/office/drawing/2014/main" id="{CEBBA706-4DED-B172-CE95-6256B0344D03}"/>
                </a:ext>
              </a:extLst>
            </p:cNvPr>
            <p:cNvSpPr txBox="1"/>
            <p:nvPr/>
          </p:nvSpPr>
          <p:spPr>
            <a:xfrm>
              <a:off x="2597378" y="4856442"/>
              <a:ext cx="822960" cy="523220"/>
            </a:xfrm>
            <a:prstGeom prst="rect">
              <a:avLst/>
            </a:prstGeom>
            <a:noFill/>
          </p:spPr>
          <p:txBody>
            <a:bodyPr wrap="square">
              <a:spAutoFit/>
            </a:bodyPr>
            <a:lstStyle/>
            <a:p>
              <a:r>
                <a:rPr lang="en-GB" sz="2800" b="1">
                  <a:solidFill>
                    <a:srgbClr val="FD891C"/>
                  </a:solidFill>
                  <a:latin typeface="Calibri" panose="020F0502020204030204" pitchFamily="34" charset="0"/>
                  <a:cs typeface="Calibri" panose="020F0502020204030204" pitchFamily="34" charset="0"/>
                </a:rPr>
                <a:t>518</a:t>
              </a:r>
              <a:endParaRPr lang="en-GB" sz="2800" b="1">
                <a:solidFill>
                  <a:srgbClr val="FD891C"/>
                </a:solidFill>
              </a:endParaRPr>
            </a:p>
          </p:txBody>
        </p:sp>
        <p:sp>
          <p:nvSpPr>
            <p:cNvPr id="28" name="TextBox 27">
              <a:extLst>
                <a:ext uri="{FF2B5EF4-FFF2-40B4-BE49-F238E27FC236}">
                  <a16:creationId xmlns:a16="http://schemas.microsoft.com/office/drawing/2014/main" id="{F8253490-02AF-B188-D738-F9416E47FAFA}"/>
                </a:ext>
              </a:extLst>
            </p:cNvPr>
            <p:cNvSpPr txBox="1"/>
            <p:nvPr/>
          </p:nvSpPr>
          <p:spPr>
            <a:xfrm>
              <a:off x="2157080" y="5264457"/>
              <a:ext cx="1643675" cy="830997"/>
            </a:xfrm>
            <a:prstGeom prst="rect">
              <a:avLst/>
            </a:prstGeom>
            <a:noFill/>
          </p:spPr>
          <p:txBody>
            <a:bodyPr wrap="square">
              <a:spAutoFit/>
            </a:bodyPr>
            <a:lstStyle/>
            <a:p>
              <a:pPr algn="ctr"/>
              <a:r>
                <a:rPr lang="en-GB" sz="1600">
                  <a:latin typeface="Calibri" panose="020F0502020204030204" pitchFamily="34" charset="0"/>
                  <a:cs typeface="Calibri" panose="020F0502020204030204" pitchFamily="34" charset="0"/>
                </a:rPr>
                <a:t>New occupier actions within </a:t>
              </a:r>
            </a:p>
            <a:p>
              <a:pPr algn="ctr"/>
              <a:r>
                <a:rPr lang="en-GB" sz="1600" err="1">
                  <a:latin typeface="Calibri" panose="020F0502020204030204" pitchFamily="34" charset="0"/>
                  <a:cs typeface="Calibri" panose="020F0502020204030204" pitchFamily="34" charset="0"/>
                </a:rPr>
                <a:t>i</a:t>
              </a:r>
              <a:r>
                <a:rPr lang="en-GB" sz="1600">
                  <a:latin typeface="Calibri" panose="020F0502020204030204" pitchFamily="34" charset="0"/>
                  <a:cs typeface="Calibri" panose="020F0502020204030204" pitchFamily="34" charset="0"/>
                </a:rPr>
                <a:t>-world*</a:t>
              </a:r>
              <a:endParaRPr lang="en-GB" sz="1600"/>
            </a:p>
          </p:txBody>
        </p:sp>
      </p:grpSp>
      <p:sp>
        <p:nvSpPr>
          <p:cNvPr id="77" name="TextBox 76">
            <a:extLst>
              <a:ext uri="{FF2B5EF4-FFF2-40B4-BE49-F238E27FC236}">
                <a16:creationId xmlns:a16="http://schemas.microsoft.com/office/drawing/2014/main" id="{010D3D01-4980-AFD8-E6EC-AFAC4226A9D3}"/>
              </a:ext>
            </a:extLst>
          </p:cNvPr>
          <p:cNvSpPr txBox="1"/>
          <p:nvPr/>
        </p:nvSpPr>
        <p:spPr>
          <a:xfrm>
            <a:off x="7368885" y="6455312"/>
            <a:ext cx="6479679" cy="338554"/>
          </a:xfrm>
          <a:prstGeom prst="rect">
            <a:avLst/>
          </a:prstGeom>
          <a:noFill/>
        </p:spPr>
        <p:txBody>
          <a:bodyPr wrap="square">
            <a:spAutoFit/>
          </a:bodyPr>
          <a:lstStyle/>
          <a:p>
            <a:pPr algn="ctr"/>
            <a:r>
              <a:rPr lang="en-GB" sz="1600">
                <a:latin typeface="Calibri" panose="020F0502020204030204" pitchFamily="34" charset="0"/>
                <a:cs typeface="Calibri" panose="020F0502020204030204" pitchFamily="34" charset="0"/>
              </a:rPr>
              <a:t>* Duplicate accounts removed</a:t>
            </a:r>
            <a:endParaRPr lang="en-GB" sz="1600"/>
          </a:p>
        </p:txBody>
      </p:sp>
      <p:grpSp>
        <p:nvGrpSpPr>
          <p:cNvPr id="67" name="Group 66" descr="1,060 electoral registrations">
            <a:extLst>
              <a:ext uri="{FF2B5EF4-FFF2-40B4-BE49-F238E27FC236}">
                <a16:creationId xmlns:a16="http://schemas.microsoft.com/office/drawing/2014/main" id="{796F75E0-B156-850A-AF46-46D7EE61220E}"/>
              </a:ext>
            </a:extLst>
          </p:cNvPr>
          <p:cNvGrpSpPr/>
          <p:nvPr/>
        </p:nvGrpSpPr>
        <p:grpSpPr>
          <a:xfrm>
            <a:off x="10018220" y="632571"/>
            <a:ext cx="1944165" cy="1069027"/>
            <a:chOff x="474498" y="5487976"/>
            <a:chExt cx="2125548" cy="1069027"/>
          </a:xfrm>
        </p:grpSpPr>
        <p:sp>
          <p:nvSpPr>
            <p:cNvPr id="11" name="TextBox 10">
              <a:extLst>
                <a:ext uri="{FF2B5EF4-FFF2-40B4-BE49-F238E27FC236}">
                  <a16:creationId xmlns:a16="http://schemas.microsoft.com/office/drawing/2014/main" id="{4E3C46DA-F634-C12E-E880-DE06B54F6DB2}"/>
                </a:ext>
              </a:extLst>
            </p:cNvPr>
            <p:cNvSpPr txBox="1"/>
            <p:nvPr/>
          </p:nvSpPr>
          <p:spPr>
            <a:xfrm>
              <a:off x="974662" y="5487976"/>
              <a:ext cx="1125220" cy="523220"/>
            </a:xfrm>
            <a:prstGeom prst="rect">
              <a:avLst/>
            </a:prstGeom>
            <a:noFill/>
          </p:spPr>
          <p:txBody>
            <a:bodyPr wrap="square">
              <a:spAutoFit/>
            </a:bodyPr>
            <a:lstStyle/>
            <a:p>
              <a:r>
                <a:rPr lang="en-GB" sz="2800" b="1">
                  <a:solidFill>
                    <a:srgbClr val="3596C6"/>
                  </a:solidFill>
                  <a:latin typeface="Calibri" panose="020F0502020204030204" pitchFamily="34" charset="0"/>
                  <a:cs typeface="Calibri" panose="020F0502020204030204" pitchFamily="34" charset="0"/>
                </a:rPr>
                <a:t>1,060</a:t>
              </a:r>
              <a:endParaRPr lang="en-GB" sz="2800" b="1">
                <a:solidFill>
                  <a:srgbClr val="3596C6"/>
                </a:solidFill>
              </a:endParaRPr>
            </a:p>
          </p:txBody>
        </p:sp>
        <p:sp>
          <p:nvSpPr>
            <p:cNvPr id="17" name="TextBox 16">
              <a:extLst>
                <a:ext uri="{FF2B5EF4-FFF2-40B4-BE49-F238E27FC236}">
                  <a16:creationId xmlns:a16="http://schemas.microsoft.com/office/drawing/2014/main" id="{5C55471A-53CB-6FB9-9548-0FB25540DD01}"/>
                </a:ext>
              </a:extLst>
            </p:cNvPr>
            <p:cNvSpPr txBox="1"/>
            <p:nvPr/>
          </p:nvSpPr>
          <p:spPr>
            <a:xfrm>
              <a:off x="474498" y="5941450"/>
              <a:ext cx="2125548" cy="615553"/>
            </a:xfrm>
            <a:prstGeom prst="rect">
              <a:avLst/>
            </a:prstGeom>
            <a:noFill/>
          </p:spPr>
          <p:txBody>
            <a:bodyPr wrap="square">
              <a:spAutoFit/>
            </a:bodyPr>
            <a:lstStyle/>
            <a:p>
              <a:pPr algn="ctr"/>
              <a:r>
                <a:rPr lang="en-GB" sz="1600">
                  <a:latin typeface="Calibri" panose="020F0502020204030204" pitchFamily="34" charset="0"/>
                  <a:cs typeface="Calibri" panose="020F0502020204030204" pitchFamily="34" charset="0"/>
                </a:rPr>
                <a:t>Electoral</a:t>
              </a:r>
              <a:r>
                <a:rPr lang="en-GB">
                  <a:latin typeface="Calibri" panose="020F0502020204030204" pitchFamily="34" charset="0"/>
                  <a:cs typeface="Calibri" panose="020F0502020204030204" pitchFamily="34" charset="0"/>
                </a:rPr>
                <a:t> </a:t>
              </a:r>
              <a:r>
                <a:rPr lang="en-GB" sz="1600">
                  <a:latin typeface="Calibri" panose="020F0502020204030204" pitchFamily="34" charset="0"/>
                  <a:cs typeface="Calibri" panose="020F0502020204030204" pitchFamily="34" charset="0"/>
                </a:rPr>
                <a:t>Registrations</a:t>
              </a:r>
              <a:endParaRPr lang="en-GB"/>
            </a:p>
          </p:txBody>
        </p:sp>
      </p:grpSp>
      <p:sp>
        <p:nvSpPr>
          <p:cNvPr id="7" name="TextBox 6">
            <a:extLst>
              <a:ext uri="{FF2B5EF4-FFF2-40B4-BE49-F238E27FC236}">
                <a16:creationId xmlns:a16="http://schemas.microsoft.com/office/drawing/2014/main" id="{C76772FB-AB2C-DD2A-E7EC-39190D858CB6}"/>
              </a:ext>
              <a:ext uri="{C183D7F6-B498-43B3-948B-1728B52AA6E4}">
                <adec:decorative xmlns:adec="http://schemas.microsoft.com/office/drawing/2017/decorative" val="1"/>
              </a:ext>
            </a:extLst>
          </p:cNvPr>
          <p:cNvSpPr txBox="1"/>
          <p:nvPr/>
        </p:nvSpPr>
        <p:spPr>
          <a:xfrm>
            <a:off x="8031061" y="1616081"/>
            <a:ext cx="587020" cy="369332"/>
          </a:xfrm>
          <a:prstGeom prst="rect">
            <a:avLst/>
          </a:prstGeom>
          <a:noFill/>
        </p:spPr>
        <p:txBody>
          <a:bodyPr wrap="none" rtlCol="0">
            <a:spAutoFit/>
          </a:bodyPr>
          <a:lstStyle/>
          <a:p>
            <a:r>
              <a:rPr lang="en-GB" b="1">
                <a:solidFill>
                  <a:schemeClr val="bg1"/>
                </a:solidFill>
                <a:latin typeface="Calibri" panose="020F0502020204030204" pitchFamily="34" charset="0"/>
                <a:cs typeface="Calibri" panose="020F0502020204030204" pitchFamily="34" charset="0"/>
              </a:rPr>
              <a:t>29%</a:t>
            </a:r>
          </a:p>
        </p:txBody>
      </p:sp>
      <p:graphicFrame>
        <p:nvGraphicFramePr>
          <p:cNvPr id="21" name="Chart 20" descr="A line graph showing that CS move contact and NOC actioned moves had fairly consistent demand throughout the year. Meanwhile electoral registrations peaked in April and September. ">
            <a:extLst>
              <a:ext uri="{FF2B5EF4-FFF2-40B4-BE49-F238E27FC236}">
                <a16:creationId xmlns:a16="http://schemas.microsoft.com/office/drawing/2014/main" id="{0A527428-66B0-EE0F-D1DB-6BD65723B222}"/>
              </a:ext>
            </a:extLst>
          </p:cNvPr>
          <p:cNvGraphicFramePr>
            <a:graphicFrameLocks/>
          </p:cNvGraphicFramePr>
          <p:nvPr>
            <p:extLst>
              <p:ext uri="{D42A27DB-BD31-4B8C-83A1-F6EECF244321}">
                <p14:modId xmlns:p14="http://schemas.microsoft.com/office/powerpoint/2010/main" val="730426245"/>
              </p:ext>
            </p:extLst>
          </p:nvPr>
        </p:nvGraphicFramePr>
        <p:xfrm>
          <a:off x="285867" y="1375665"/>
          <a:ext cx="5427443" cy="3089610"/>
        </p:xfrm>
        <a:graphic>
          <a:graphicData uri="http://schemas.openxmlformats.org/drawingml/2006/chart">
            <c:chart xmlns:c="http://schemas.openxmlformats.org/drawingml/2006/chart" xmlns:r="http://schemas.openxmlformats.org/officeDocument/2006/relationships" r:id="rId3"/>
          </a:graphicData>
        </a:graphic>
      </p:graphicFrame>
      <p:grpSp>
        <p:nvGrpSpPr>
          <p:cNvPr id="78" name="Group 77" descr="A pie chart showing that 29% of council tax demand came through the webform, 34% by phone and 43% by email.">
            <a:extLst>
              <a:ext uri="{FF2B5EF4-FFF2-40B4-BE49-F238E27FC236}">
                <a16:creationId xmlns:a16="http://schemas.microsoft.com/office/drawing/2014/main" id="{901630F9-78EC-A918-4432-A05A6F8114E4}"/>
              </a:ext>
            </a:extLst>
          </p:cNvPr>
          <p:cNvGrpSpPr/>
          <p:nvPr/>
        </p:nvGrpSpPr>
        <p:grpSpPr>
          <a:xfrm>
            <a:off x="5626370" y="2763301"/>
            <a:ext cx="3956049" cy="2583237"/>
            <a:chOff x="2551462" y="3972111"/>
            <a:chExt cx="3956049" cy="2583237"/>
          </a:xfrm>
        </p:grpSpPr>
        <p:sp>
          <p:nvSpPr>
            <p:cNvPr id="31" name="TextBox 30">
              <a:extLst>
                <a:ext uri="{FF2B5EF4-FFF2-40B4-BE49-F238E27FC236}">
                  <a16:creationId xmlns:a16="http://schemas.microsoft.com/office/drawing/2014/main" id="{FB897568-6235-1FAC-0659-4A68E1317ECE}"/>
                </a:ext>
              </a:extLst>
            </p:cNvPr>
            <p:cNvSpPr txBox="1"/>
            <p:nvPr/>
          </p:nvSpPr>
          <p:spPr>
            <a:xfrm>
              <a:off x="2551462" y="3972111"/>
              <a:ext cx="3956049" cy="400110"/>
            </a:xfrm>
            <a:prstGeom prst="rect">
              <a:avLst/>
            </a:prstGeom>
            <a:noFill/>
          </p:spPr>
          <p:txBody>
            <a:bodyPr wrap="square">
              <a:spAutoFit/>
            </a:bodyPr>
            <a:lstStyle/>
            <a:p>
              <a:pPr algn="ctr"/>
              <a:r>
                <a:rPr lang="en-GB" sz="2000" b="1">
                  <a:latin typeface="Calibri" panose="020F0502020204030204" pitchFamily="34" charset="0"/>
                  <a:cs typeface="Calibri" panose="020F0502020204030204" pitchFamily="34" charset="0"/>
                </a:rPr>
                <a:t>Council Tax Demand</a:t>
              </a:r>
              <a:endParaRPr lang="en-GB" sz="2000" b="1"/>
            </a:p>
          </p:txBody>
        </p:sp>
        <p:pic>
          <p:nvPicPr>
            <p:cNvPr id="20" name="Picture 19">
              <a:extLst>
                <a:ext uri="{FF2B5EF4-FFF2-40B4-BE49-F238E27FC236}">
                  <a16:creationId xmlns:a16="http://schemas.microsoft.com/office/drawing/2014/main" id="{4127B015-B447-F640-7941-0762F8BA54E4}"/>
                </a:ext>
              </a:extLst>
            </p:cNvPr>
            <p:cNvPicPr>
              <a:picLocks noChangeAspect="1"/>
            </p:cNvPicPr>
            <p:nvPr/>
          </p:nvPicPr>
          <p:blipFill>
            <a:blip r:embed="rId4"/>
            <a:stretch>
              <a:fillRect/>
            </a:stretch>
          </p:blipFill>
          <p:spPr>
            <a:xfrm>
              <a:off x="3288014" y="4381128"/>
              <a:ext cx="2488413" cy="2174220"/>
            </a:xfrm>
            <a:prstGeom prst="rect">
              <a:avLst/>
            </a:prstGeom>
          </p:spPr>
        </p:pic>
      </p:grpSp>
      <p:sp>
        <p:nvSpPr>
          <p:cNvPr id="27" name="TextBox 26">
            <a:extLst>
              <a:ext uri="{FF2B5EF4-FFF2-40B4-BE49-F238E27FC236}">
                <a16:creationId xmlns:a16="http://schemas.microsoft.com/office/drawing/2014/main" id="{38FD8571-DFD7-21A4-30C0-30BB6C37C696}"/>
              </a:ext>
            </a:extLst>
          </p:cNvPr>
          <p:cNvSpPr txBox="1"/>
          <p:nvPr/>
        </p:nvSpPr>
        <p:spPr>
          <a:xfrm>
            <a:off x="9708883" y="2606098"/>
            <a:ext cx="2488413" cy="584775"/>
          </a:xfrm>
          <a:prstGeom prst="rect">
            <a:avLst/>
          </a:prstGeom>
          <a:noFill/>
        </p:spPr>
        <p:txBody>
          <a:bodyPr wrap="square" rtlCol="0">
            <a:spAutoFit/>
          </a:bodyPr>
          <a:lstStyle/>
          <a:p>
            <a:r>
              <a:rPr lang="en-GB" sz="1600">
                <a:latin typeface="Calibri" panose="020F0502020204030204" pitchFamily="34" charset="0"/>
                <a:cs typeface="Calibri" panose="020F0502020204030204" pitchFamily="34" charset="0"/>
              </a:rPr>
              <a:t>Demand data does not align with customer moves</a:t>
            </a:r>
          </a:p>
        </p:txBody>
      </p:sp>
      <p:sp>
        <p:nvSpPr>
          <p:cNvPr id="4" name="TextBox 3">
            <a:extLst>
              <a:ext uri="{FF2B5EF4-FFF2-40B4-BE49-F238E27FC236}">
                <a16:creationId xmlns:a16="http://schemas.microsoft.com/office/drawing/2014/main" id="{E5704C06-0384-74D3-EAE1-8D7B3FBB5D48}"/>
              </a:ext>
            </a:extLst>
          </p:cNvPr>
          <p:cNvSpPr txBox="1"/>
          <p:nvPr/>
        </p:nvSpPr>
        <p:spPr>
          <a:xfrm>
            <a:off x="9708884" y="3316973"/>
            <a:ext cx="2488413" cy="1077218"/>
          </a:xfrm>
          <a:prstGeom prst="rect">
            <a:avLst/>
          </a:prstGeom>
          <a:noFill/>
        </p:spPr>
        <p:txBody>
          <a:bodyPr wrap="square" rtlCol="0">
            <a:spAutoFit/>
          </a:bodyPr>
          <a:lstStyle/>
          <a:p>
            <a:r>
              <a:rPr lang="en-GB" sz="1600">
                <a:latin typeface="Calibri" panose="020F0502020204030204" pitchFamily="34" charset="0"/>
                <a:cs typeface="Calibri" panose="020F0502020204030204" pitchFamily="34" charset="0"/>
              </a:rPr>
              <a:t>Peaks in Electoral Registrations attributed to Council correspondence (Election/Canvass)</a:t>
            </a:r>
          </a:p>
        </p:txBody>
      </p:sp>
      <p:sp>
        <p:nvSpPr>
          <p:cNvPr id="24" name="TextBox 23">
            <a:extLst>
              <a:ext uri="{FF2B5EF4-FFF2-40B4-BE49-F238E27FC236}">
                <a16:creationId xmlns:a16="http://schemas.microsoft.com/office/drawing/2014/main" id="{2D59B368-A720-2DCA-475B-EADF059C71F2}"/>
              </a:ext>
            </a:extLst>
          </p:cNvPr>
          <p:cNvSpPr txBox="1"/>
          <p:nvPr/>
        </p:nvSpPr>
        <p:spPr>
          <a:xfrm>
            <a:off x="9708883" y="4491136"/>
            <a:ext cx="2488413" cy="830997"/>
          </a:xfrm>
          <a:prstGeom prst="rect">
            <a:avLst/>
          </a:prstGeom>
          <a:noFill/>
        </p:spPr>
        <p:txBody>
          <a:bodyPr wrap="square" rtlCol="0">
            <a:spAutoFit/>
          </a:bodyPr>
          <a:lstStyle/>
          <a:p>
            <a:r>
              <a:rPr lang="en-GB" sz="1600">
                <a:latin typeface="Calibri" panose="020F0502020204030204" pitchFamily="34" charset="0"/>
                <a:cs typeface="Calibri" panose="020F0502020204030204" pitchFamily="34" charset="0"/>
              </a:rPr>
              <a:t>Majority of Electoral Registrations processed through the gov.uk site </a:t>
            </a:r>
          </a:p>
        </p:txBody>
      </p:sp>
      <p:grpSp>
        <p:nvGrpSpPr>
          <p:cNvPr id="26" name="Group 25">
            <a:extLst>
              <a:ext uri="{FF2B5EF4-FFF2-40B4-BE49-F238E27FC236}">
                <a16:creationId xmlns:a16="http://schemas.microsoft.com/office/drawing/2014/main" id="{873E0D69-AE2B-2F59-1004-CEAC10E1491D}"/>
              </a:ext>
              <a:ext uri="{C183D7F6-B498-43B3-948B-1728B52AA6E4}">
                <adec:decorative xmlns:adec="http://schemas.microsoft.com/office/drawing/2017/decorative" val="1"/>
              </a:ext>
            </a:extLst>
          </p:cNvPr>
          <p:cNvGrpSpPr/>
          <p:nvPr/>
        </p:nvGrpSpPr>
        <p:grpSpPr>
          <a:xfrm>
            <a:off x="9505796" y="5570082"/>
            <a:ext cx="2488413" cy="656422"/>
            <a:chOff x="6913944" y="4202332"/>
            <a:chExt cx="2488413" cy="656422"/>
          </a:xfrm>
        </p:grpSpPr>
        <p:pic>
          <p:nvPicPr>
            <p:cNvPr id="23" name="Picture 22">
              <a:extLst>
                <a:ext uri="{FF2B5EF4-FFF2-40B4-BE49-F238E27FC236}">
                  <a16:creationId xmlns:a16="http://schemas.microsoft.com/office/drawing/2014/main" id="{BBED0F52-B0CA-89D3-A685-EC447577679F}"/>
                </a:ext>
              </a:extLst>
            </p:cNvPr>
            <p:cNvPicPr>
              <a:picLocks noChangeAspect="1"/>
            </p:cNvPicPr>
            <p:nvPr/>
          </p:nvPicPr>
          <p:blipFill rotWithShape="1">
            <a:blip r:embed="rId5"/>
            <a:srcRect t="66021"/>
            <a:stretch/>
          </p:blipFill>
          <p:spPr>
            <a:xfrm>
              <a:off x="6913944" y="4482146"/>
              <a:ext cx="2488413" cy="376608"/>
            </a:xfrm>
            <a:prstGeom prst="rect">
              <a:avLst/>
            </a:prstGeom>
          </p:spPr>
        </p:pic>
        <p:pic>
          <p:nvPicPr>
            <p:cNvPr id="25" name="Picture 24">
              <a:extLst>
                <a:ext uri="{FF2B5EF4-FFF2-40B4-BE49-F238E27FC236}">
                  <a16:creationId xmlns:a16="http://schemas.microsoft.com/office/drawing/2014/main" id="{2516200A-6D76-9F82-D4FE-819D5E5DA68A}"/>
                </a:ext>
              </a:extLst>
            </p:cNvPr>
            <p:cNvPicPr>
              <a:picLocks noChangeAspect="1"/>
            </p:cNvPicPr>
            <p:nvPr/>
          </p:nvPicPr>
          <p:blipFill rotWithShape="1">
            <a:blip r:embed="rId5"/>
            <a:srcRect b="78263"/>
            <a:stretch/>
          </p:blipFill>
          <p:spPr>
            <a:xfrm>
              <a:off x="6913944" y="4202332"/>
              <a:ext cx="2488413" cy="240924"/>
            </a:xfrm>
            <a:prstGeom prst="rect">
              <a:avLst/>
            </a:prstGeom>
          </p:spPr>
        </p:pic>
      </p:grpSp>
      <p:pic>
        <p:nvPicPr>
          <p:cNvPr id="73" name="Graphic 72">
            <a:extLst>
              <a:ext uri="{FF2B5EF4-FFF2-40B4-BE49-F238E27FC236}">
                <a16:creationId xmlns:a16="http://schemas.microsoft.com/office/drawing/2014/main" id="{CDE6041D-239A-8E98-AB5E-8D79AB3E027D}"/>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10656423" y="1778913"/>
            <a:ext cx="668504" cy="668504"/>
          </a:xfrm>
          <a:prstGeom prst="rect">
            <a:avLst/>
          </a:prstGeom>
        </p:spPr>
      </p:pic>
      <p:sp>
        <p:nvSpPr>
          <p:cNvPr id="74" name="Oval 73">
            <a:extLst>
              <a:ext uri="{FF2B5EF4-FFF2-40B4-BE49-F238E27FC236}">
                <a16:creationId xmlns:a16="http://schemas.microsoft.com/office/drawing/2014/main" id="{71B43996-BC40-AC3E-3F48-3AB93EDB70D9}"/>
              </a:ext>
              <a:ext uri="{C183D7F6-B498-43B3-948B-1728B52AA6E4}">
                <adec:decorative xmlns:adec="http://schemas.microsoft.com/office/drawing/2017/decorative" val="1"/>
              </a:ext>
            </a:extLst>
          </p:cNvPr>
          <p:cNvSpPr/>
          <p:nvPr/>
        </p:nvSpPr>
        <p:spPr>
          <a:xfrm>
            <a:off x="9399264" y="2829036"/>
            <a:ext cx="213064" cy="213064"/>
          </a:xfrm>
          <a:prstGeom prst="ellipse">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B597FCD8-1656-AA1C-90CF-01BAF6EF3696}"/>
              </a:ext>
              <a:ext uri="{C183D7F6-B498-43B3-948B-1728B52AA6E4}">
                <adec:decorative xmlns:adec="http://schemas.microsoft.com/office/drawing/2017/decorative" val="1"/>
              </a:ext>
            </a:extLst>
          </p:cNvPr>
          <p:cNvSpPr/>
          <p:nvPr/>
        </p:nvSpPr>
        <p:spPr>
          <a:xfrm>
            <a:off x="9399264" y="3566435"/>
            <a:ext cx="213064" cy="213064"/>
          </a:xfrm>
          <a:prstGeom prst="ellipse">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C0BEB252-5CEA-A9C9-34F0-7399E0C38FC5}"/>
              </a:ext>
              <a:ext uri="{C183D7F6-B498-43B3-948B-1728B52AA6E4}">
                <adec:decorative xmlns:adec="http://schemas.microsoft.com/office/drawing/2017/decorative" val="1"/>
              </a:ext>
            </a:extLst>
          </p:cNvPr>
          <p:cNvSpPr/>
          <p:nvPr/>
        </p:nvSpPr>
        <p:spPr>
          <a:xfrm>
            <a:off x="9399264" y="4768035"/>
            <a:ext cx="213064" cy="213064"/>
          </a:xfrm>
          <a:prstGeom prst="ellipse">
            <a:avLst/>
          </a:prstGeom>
          <a:no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9" name="Graphic 78">
            <a:extLst>
              <a:ext uri="{FF2B5EF4-FFF2-40B4-BE49-F238E27FC236}">
                <a16:creationId xmlns:a16="http://schemas.microsoft.com/office/drawing/2014/main" id="{B363E099-E009-5BEC-8D4E-26522408C5CA}"/>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5400000">
            <a:off x="7007042" y="1990326"/>
            <a:ext cx="622106" cy="668504"/>
          </a:xfrm>
          <a:prstGeom prst="rect">
            <a:avLst/>
          </a:prstGeom>
        </p:spPr>
      </p:pic>
      <p:pic>
        <p:nvPicPr>
          <p:cNvPr id="95" name="Graphic 94">
            <a:extLst>
              <a:ext uri="{FF2B5EF4-FFF2-40B4-BE49-F238E27FC236}">
                <a16:creationId xmlns:a16="http://schemas.microsoft.com/office/drawing/2014/main" id="{932B2965-9F9C-0696-D305-671DA96FECF9}"/>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9472465">
            <a:off x="5425128" y="4618558"/>
            <a:ext cx="1000383" cy="668504"/>
          </a:xfrm>
          <a:prstGeom prst="rect">
            <a:avLst/>
          </a:prstGeom>
        </p:spPr>
      </p:pic>
      <p:grpSp>
        <p:nvGrpSpPr>
          <p:cNvPr id="71" name="Group 70" descr="1,033 move within enquiries with an average of 14 mins per enquiry">
            <a:extLst>
              <a:ext uri="{FF2B5EF4-FFF2-40B4-BE49-F238E27FC236}">
                <a16:creationId xmlns:a16="http://schemas.microsoft.com/office/drawing/2014/main" id="{A45878B8-2C9F-8EB8-96C0-18D20D464676}"/>
              </a:ext>
            </a:extLst>
          </p:cNvPr>
          <p:cNvGrpSpPr/>
          <p:nvPr/>
        </p:nvGrpSpPr>
        <p:grpSpPr>
          <a:xfrm>
            <a:off x="801154" y="4676711"/>
            <a:ext cx="2591343" cy="938952"/>
            <a:chOff x="7117076" y="5623706"/>
            <a:chExt cx="2591343" cy="938952"/>
          </a:xfrm>
        </p:grpSpPr>
        <p:grpSp>
          <p:nvGrpSpPr>
            <p:cNvPr id="29" name="Group 28">
              <a:extLst>
                <a:ext uri="{FF2B5EF4-FFF2-40B4-BE49-F238E27FC236}">
                  <a16:creationId xmlns:a16="http://schemas.microsoft.com/office/drawing/2014/main" id="{3A5EF36D-F988-DB70-5102-5FCFB4339759}"/>
                </a:ext>
              </a:extLst>
            </p:cNvPr>
            <p:cNvGrpSpPr/>
            <p:nvPr/>
          </p:nvGrpSpPr>
          <p:grpSpPr>
            <a:xfrm>
              <a:off x="7117076" y="5623706"/>
              <a:ext cx="2382916" cy="938952"/>
              <a:chOff x="7703441" y="2100548"/>
              <a:chExt cx="1869278" cy="938952"/>
            </a:xfrm>
          </p:grpSpPr>
          <p:sp>
            <p:nvSpPr>
              <p:cNvPr id="30" name="Rectangle: Rounded Corners 29">
                <a:extLst>
                  <a:ext uri="{FF2B5EF4-FFF2-40B4-BE49-F238E27FC236}">
                    <a16:creationId xmlns:a16="http://schemas.microsoft.com/office/drawing/2014/main" id="{46C54629-5C31-DAEC-CC80-3BEEFB1F4B02}"/>
                  </a:ext>
                </a:extLst>
              </p:cNvPr>
              <p:cNvSpPr/>
              <p:nvPr/>
            </p:nvSpPr>
            <p:spPr>
              <a:xfrm>
                <a:off x="8005871" y="2100548"/>
                <a:ext cx="1429370" cy="938952"/>
              </a:xfrm>
              <a:prstGeom prst="roundRect">
                <a:avLst/>
              </a:prstGeom>
              <a:solidFill>
                <a:schemeClr val="bg1"/>
              </a:solid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4" name="TextBox 63">
                <a:extLst>
                  <a:ext uri="{FF2B5EF4-FFF2-40B4-BE49-F238E27FC236}">
                    <a16:creationId xmlns:a16="http://schemas.microsoft.com/office/drawing/2014/main" id="{480F7DD7-3891-D77C-8888-B3BD33582462}"/>
                  </a:ext>
                </a:extLst>
              </p:cNvPr>
              <p:cNvSpPr txBox="1"/>
              <p:nvPr/>
            </p:nvSpPr>
            <p:spPr>
              <a:xfrm>
                <a:off x="7703441" y="2256533"/>
                <a:ext cx="1429370" cy="400110"/>
              </a:xfrm>
              <a:prstGeom prst="rect">
                <a:avLst/>
              </a:prstGeom>
              <a:noFill/>
            </p:spPr>
            <p:txBody>
              <a:bodyPr wrap="square">
                <a:spAutoFit/>
              </a:bodyPr>
              <a:lstStyle/>
              <a:p>
                <a:pPr algn="ctr"/>
                <a:r>
                  <a:rPr lang="en-GB" sz="2000" b="1" i="1">
                    <a:latin typeface="Calibri" panose="020F0502020204030204" pitchFamily="34" charset="0"/>
                    <a:cs typeface="Calibri" panose="020F0502020204030204" pitchFamily="34" charset="0"/>
                  </a:rPr>
                  <a:t>1,033</a:t>
                </a:r>
                <a:endParaRPr lang="en-GB" sz="2000" b="1"/>
              </a:p>
            </p:txBody>
          </p:sp>
          <p:sp>
            <p:nvSpPr>
              <p:cNvPr id="68" name="TextBox 67">
                <a:extLst>
                  <a:ext uri="{FF2B5EF4-FFF2-40B4-BE49-F238E27FC236}">
                    <a16:creationId xmlns:a16="http://schemas.microsoft.com/office/drawing/2014/main" id="{499ECDB9-53C1-5F5F-95FF-40147E033F97}"/>
                  </a:ext>
                </a:extLst>
              </p:cNvPr>
              <p:cNvSpPr txBox="1"/>
              <p:nvPr/>
            </p:nvSpPr>
            <p:spPr>
              <a:xfrm>
                <a:off x="7859288" y="2715544"/>
                <a:ext cx="1713431" cy="276999"/>
              </a:xfrm>
              <a:prstGeom prst="rect">
                <a:avLst/>
              </a:prstGeom>
              <a:noFill/>
            </p:spPr>
            <p:txBody>
              <a:bodyPr wrap="square" rtlCol="0">
                <a:spAutoFit/>
              </a:bodyPr>
              <a:lstStyle/>
              <a:p>
                <a:pPr algn="ctr"/>
                <a:r>
                  <a:rPr lang="en-GB" sz="1200" i="1">
                    <a:latin typeface="Calibri" panose="020F0502020204030204" pitchFamily="34" charset="0"/>
                    <a:cs typeface="Calibri" panose="020F0502020204030204" pitchFamily="34" charset="0"/>
                  </a:rPr>
                  <a:t>Av. 14 mins per enquiry</a:t>
                </a:r>
              </a:p>
            </p:txBody>
          </p:sp>
        </p:grpSp>
        <p:sp>
          <p:nvSpPr>
            <p:cNvPr id="70" name="TextBox 69">
              <a:extLst>
                <a:ext uri="{FF2B5EF4-FFF2-40B4-BE49-F238E27FC236}">
                  <a16:creationId xmlns:a16="http://schemas.microsoft.com/office/drawing/2014/main" id="{11BBB966-3DC7-E10A-1228-CB28FF0B7164}"/>
                </a:ext>
              </a:extLst>
            </p:cNvPr>
            <p:cNvSpPr txBox="1"/>
            <p:nvPr/>
          </p:nvSpPr>
          <p:spPr>
            <a:xfrm>
              <a:off x="7886288" y="5655954"/>
              <a:ext cx="1822131" cy="615553"/>
            </a:xfrm>
            <a:prstGeom prst="rect">
              <a:avLst/>
            </a:prstGeom>
            <a:noFill/>
          </p:spPr>
          <p:txBody>
            <a:bodyPr wrap="square">
              <a:spAutoFit/>
            </a:bodyPr>
            <a:lstStyle/>
            <a:p>
              <a:pPr algn="ctr"/>
              <a:r>
                <a:rPr lang="en-GB" sz="1700" b="1" i="1">
                  <a:latin typeface="Calibri" panose="020F0502020204030204" pitchFamily="34" charset="0"/>
                  <a:cs typeface="Calibri" panose="020F0502020204030204" pitchFamily="34" charset="0"/>
                </a:rPr>
                <a:t>Move </a:t>
              </a:r>
            </a:p>
            <a:p>
              <a:pPr algn="ctr"/>
              <a:r>
                <a:rPr lang="en-GB" sz="1700" b="1" i="1">
                  <a:latin typeface="Calibri" panose="020F0502020204030204" pitchFamily="34" charset="0"/>
                  <a:cs typeface="Calibri" panose="020F0502020204030204" pitchFamily="34" charset="0"/>
                </a:rPr>
                <a:t>within</a:t>
              </a:r>
              <a:endParaRPr lang="en-GB" sz="1700" b="1"/>
            </a:p>
          </p:txBody>
        </p:sp>
      </p:grpSp>
      <p:grpSp>
        <p:nvGrpSpPr>
          <p:cNvPr id="72" name="Group 71" descr="1,383 already aware enquiries with an average of 4.5 mins per enquiry. ">
            <a:extLst>
              <a:ext uri="{FF2B5EF4-FFF2-40B4-BE49-F238E27FC236}">
                <a16:creationId xmlns:a16="http://schemas.microsoft.com/office/drawing/2014/main" id="{46C7F0A7-2931-EDC6-A471-5280D1D5634C}"/>
              </a:ext>
            </a:extLst>
          </p:cNvPr>
          <p:cNvGrpSpPr/>
          <p:nvPr/>
        </p:nvGrpSpPr>
        <p:grpSpPr>
          <a:xfrm>
            <a:off x="821511" y="5710682"/>
            <a:ext cx="2590275" cy="938952"/>
            <a:chOff x="7117076" y="5623706"/>
            <a:chExt cx="2590275" cy="938952"/>
          </a:xfrm>
        </p:grpSpPr>
        <p:grpSp>
          <p:nvGrpSpPr>
            <p:cNvPr id="80" name="Group 79">
              <a:extLst>
                <a:ext uri="{FF2B5EF4-FFF2-40B4-BE49-F238E27FC236}">
                  <a16:creationId xmlns:a16="http://schemas.microsoft.com/office/drawing/2014/main" id="{7B70B102-F386-FA2B-9827-15778CF9D2AD}"/>
                </a:ext>
              </a:extLst>
            </p:cNvPr>
            <p:cNvGrpSpPr/>
            <p:nvPr/>
          </p:nvGrpSpPr>
          <p:grpSpPr>
            <a:xfrm>
              <a:off x="7117076" y="5623706"/>
              <a:ext cx="2382916" cy="938952"/>
              <a:chOff x="7703441" y="2100548"/>
              <a:chExt cx="1869278" cy="938952"/>
            </a:xfrm>
          </p:grpSpPr>
          <p:sp>
            <p:nvSpPr>
              <p:cNvPr id="82" name="Rectangle: Rounded Corners 81">
                <a:extLst>
                  <a:ext uri="{FF2B5EF4-FFF2-40B4-BE49-F238E27FC236}">
                    <a16:creationId xmlns:a16="http://schemas.microsoft.com/office/drawing/2014/main" id="{D4A29049-108D-DF71-DD04-1B83E925757B}"/>
                  </a:ext>
                </a:extLst>
              </p:cNvPr>
              <p:cNvSpPr/>
              <p:nvPr/>
            </p:nvSpPr>
            <p:spPr>
              <a:xfrm>
                <a:off x="8005871" y="2100548"/>
                <a:ext cx="1429370" cy="938952"/>
              </a:xfrm>
              <a:prstGeom prst="roundRect">
                <a:avLst/>
              </a:prstGeom>
              <a:solidFill>
                <a:schemeClr val="bg1"/>
              </a:solid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TextBox 82">
                <a:extLst>
                  <a:ext uri="{FF2B5EF4-FFF2-40B4-BE49-F238E27FC236}">
                    <a16:creationId xmlns:a16="http://schemas.microsoft.com/office/drawing/2014/main" id="{A47193EB-9082-8418-A41E-36DBA9959739}"/>
                  </a:ext>
                </a:extLst>
              </p:cNvPr>
              <p:cNvSpPr txBox="1"/>
              <p:nvPr/>
            </p:nvSpPr>
            <p:spPr>
              <a:xfrm>
                <a:off x="7703441" y="2256533"/>
                <a:ext cx="1429370" cy="400110"/>
              </a:xfrm>
              <a:prstGeom prst="rect">
                <a:avLst/>
              </a:prstGeom>
              <a:noFill/>
            </p:spPr>
            <p:txBody>
              <a:bodyPr wrap="square">
                <a:spAutoFit/>
              </a:bodyPr>
              <a:lstStyle/>
              <a:p>
                <a:pPr algn="ctr"/>
                <a:r>
                  <a:rPr lang="en-GB" sz="2000" b="1" i="1">
                    <a:latin typeface="Calibri" panose="020F0502020204030204" pitchFamily="34" charset="0"/>
                    <a:cs typeface="Calibri" panose="020F0502020204030204" pitchFamily="34" charset="0"/>
                  </a:rPr>
                  <a:t>1,383</a:t>
                </a:r>
                <a:endParaRPr lang="en-GB" sz="2000" b="1"/>
              </a:p>
            </p:txBody>
          </p:sp>
          <p:sp>
            <p:nvSpPr>
              <p:cNvPr id="84" name="TextBox 83">
                <a:extLst>
                  <a:ext uri="{FF2B5EF4-FFF2-40B4-BE49-F238E27FC236}">
                    <a16:creationId xmlns:a16="http://schemas.microsoft.com/office/drawing/2014/main" id="{222F1719-54D5-B104-6164-4D7C31675C3E}"/>
                  </a:ext>
                </a:extLst>
              </p:cNvPr>
              <p:cNvSpPr txBox="1"/>
              <p:nvPr/>
            </p:nvSpPr>
            <p:spPr>
              <a:xfrm>
                <a:off x="7859288" y="2715544"/>
                <a:ext cx="1713431" cy="276999"/>
              </a:xfrm>
              <a:prstGeom prst="rect">
                <a:avLst/>
              </a:prstGeom>
              <a:noFill/>
            </p:spPr>
            <p:txBody>
              <a:bodyPr wrap="square" rtlCol="0">
                <a:spAutoFit/>
              </a:bodyPr>
              <a:lstStyle/>
              <a:p>
                <a:pPr algn="ctr"/>
                <a:r>
                  <a:rPr lang="en-GB" sz="1200" i="1">
                    <a:latin typeface="Calibri" panose="020F0502020204030204" pitchFamily="34" charset="0"/>
                    <a:cs typeface="Calibri" panose="020F0502020204030204" pitchFamily="34" charset="0"/>
                  </a:rPr>
                  <a:t>Av. 4.5 mins per enquiry</a:t>
                </a:r>
              </a:p>
            </p:txBody>
          </p:sp>
        </p:grpSp>
        <p:sp>
          <p:nvSpPr>
            <p:cNvPr id="81" name="TextBox 80">
              <a:extLst>
                <a:ext uri="{FF2B5EF4-FFF2-40B4-BE49-F238E27FC236}">
                  <a16:creationId xmlns:a16="http://schemas.microsoft.com/office/drawing/2014/main" id="{E7EA8D3D-0DE2-D099-842F-65F04A4B033A}"/>
                </a:ext>
              </a:extLst>
            </p:cNvPr>
            <p:cNvSpPr txBox="1"/>
            <p:nvPr/>
          </p:nvSpPr>
          <p:spPr>
            <a:xfrm>
              <a:off x="7885220" y="5655699"/>
              <a:ext cx="1822131" cy="615553"/>
            </a:xfrm>
            <a:prstGeom prst="rect">
              <a:avLst/>
            </a:prstGeom>
            <a:noFill/>
          </p:spPr>
          <p:txBody>
            <a:bodyPr wrap="square">
              <a:spAutoFit/>
            </a:bodyPr>
            <a:lstStyle/>
            <a:p>
              <a:pPr algn="ctr"/>
              <a:r>
                <a:rPr lang="en-GB" sz="1700" b="1" i="1">
                  <a:latin typeface="Calibri" panose="020F0502020204030204" pitchFamily="34" charset="0"/>
                  <a:cs typeface="Calibri" panose="020F0502020204030204" pitchFamily="34" charset="0"/>
                </a:rPr>
                <a:t>Already</a:t>
              </a:r>
            </a:p>
            <a:p>
              <a:pPr algn="ctr"/>
              <a:r>
                <a:rPr lang="en-GB" sz="1700" b="1" i="1">
                  <a:latin typeface="Calibri" panose="020F0502020204030204" pitchFamily="34" charset="0"/>
                  <a:cs typeface="Calibri" panose="020F0502020204030204" pitchFamily="34" charset="0"/>
                </a:rPr>
                <a:t>aware</a:t>
              </a:r>
            </a:p>
          </p:txBody>
        </p:sp>
      </p:grpSp>
      <p:grpSp>
        <p:nvGrpSpPr>
          <p:cNvPr id="85" name="Group 84" descr="5,643 move in/out enquiries with an average of 12 mins per enquiry. ">
            <a:extLst>
              <a:ext uri="{FF2B5EF4-FFF2-40B4-BE49-F238E27FC236}">
                <a16:creationId xmlns:a16="http://schemas.microsoft.com/office/drawing/2014/main" id="{10913CA5-10E2-FC5A-AFED-7B4AA86C5130}"/>
              </a:ext>
            </a:extLst>
          </p:cNvPr>
          <p:cNvGrpSpPr/>
          <p:nvPr/>
        </p:nvGrpSpPr>
        <p:grpSpPr>
          <a:xfrm>
            <a:off x="2759896" y="4656191"/>
            <a:ext cx="2591343" cy="938952"/>
            <a:chOff x="7117076" y="5623706"/>
            <a:chExt cx="2591343" cy="938952"/>
          </a:xfrm>
        </p:grpSpPr>
        <p:grpSp>
          <p:nvGrpSpPr>
            <p:cNvPr id="86" name="Group 85">
              <a:extLst>
                <a:ext uri="{FF2B5EF4-FFF2-40B4-BE49-F238E27FC236}">
                  <a16:creationId xmlns:a16="http://schemas.microsoft.com/office/drawing/2014/main" id="{FAEA6D75-5DAD-931F-AD42-8CBDDAFAE91B}"/>
                </a:ext>
              </a:extLst>
            </p:cNvPr>
            <p:cNvGrpSpPr/>
            <p:nvPr/>
          </p:nvGrpSpPr>
          <p:grpSpPr>
            <a:xfrm>
              <a:off x="7117076" y="5623706"/>
              <a:ext cx="2382916" cy="938952"/>
              <a:chOff x="7703441" y="2100548"/>
              <a:chExt cx="1869278" cy="938952"/>
            </a:xfrm>
          </p:grpSpPr>
          <p:sp>
            <p:nvSpPr>
              <p:cNvPr id="88" name="Rectangle: Rounded Corners 87">
                <a:extLst>
                  <a:ext uri="{FF2B5EF4-FFF2-40B4-BE49-F238E27FC236}">
                    <a16:creationId xmlns:a16="http://schemas.microsoft.com/office/drawing/2014/main" id="{F17AD6A2-8CD4-7D59-C838-75B0E5F2D27C}"/>
                  </a:ext>
                </a:extLst>
              </p:cNvPr>
              <p:cNvSpPr/>
              <p:nvPr/>
            </p:nvSpPr>
            <p:spPr>
              <a:xfrm>
                <a:off x="8005871" y="2100548"/>
                <a:ext cx="1429370" cy="938952"/>
              </a:xfrm>
              <a:prstGeom prst="roundRect">
                <a:avLst/>
              </a:prstGeom>
              <a:solidFill>
                <a:schemeClr val="bg1"/>
              </a:solid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TextBox 88">
                <a:extLst>
                  <a:ext uri="{FF2B5EF4-FFF2-40B4-BE49-F238E27FC236}">
                    <a16:creationId xmlns:a16="http://schemas.microsoft.com/office/drawing/2014/main" id="{F1F08548-CE08-C182-FB78-DB86ECAA7FCB}"/>
                  </a:ext>
                </a:extLst>
              </p:cNvPr>
              <p:cNvSpPr txBox="1"/>
              <p:nvPr/>
            </p:nvSpPr>
            <p:spPr>
              <a:xfrm>
                <a:off x="7703441" y="2256533"/>
                <a:ext cx="1429370" cy="400110"/>
              </a:xfrm>
              <a:prstGeom prst="rect">
                <a:avLst/>
              </a:prstGeom>
              <a:noFill/>
            </p:spPr>
            <p:txBody>
              <a:bodyPr wrap="square">
                <a:spAutoFit/>
              </a:bodyPr>
              <a:lstStyle/>
              <a:p>
                <a:pPr algn="ctr"/>
                <a:r>
                  <a:rPr lang="en-GB" sz="2000" b="1" i="1">
                    <a:latin typeface="Calibri" panose="020F0502020204030204" pitchFamily="34" charset="0"/>
                    <a:cs typeface="Calibri" panose="020F0502020204030204" pitchFamily="34" charset="0"/>
                  </a:rPr>
                  <a:t>5,643</a:t>
                </a:r>
                <a:endParaRPr lang="en-GB" sz="2000" b="1"/>
              </a:p>
            </p:txBody>
          </p:sp>
          <p:sp>
            <p:nvSpPr>
              <p:cNvPr id="90" name="TextBox 89">
                <a:extLst>
                  <a:ext uri="{FF2B5EF4-FFF2-40B4-BE49-F238E27FC236}">
                    <a16:creationId xmlns:a16="http://schemas.microsoft.com/office/drawing/2014/main" id="{22CC347D-E08A-CE64-A877-E8B449E262F2}"/>
                  </a:ext>
                </a:extLst>
              </p:cNvPr>
              <p:cNvSpPr txBox="1"/>
              <p:nvPr/>
            </p:nvSpPr>
            <p:spPr>
              <a:xfrm>
                <a:off x="7859288" y="2715544"/>
                <a:ext cx="1713431" cy="276999"/>
              </a:xfrm>
              <a:prstGeom prst="rect">
                <a:avLst/>
              </a:prstGeom>
              <a:noFill/>
            </p:spPr>
            <p:txBody>
              <a:bodyPr wrap="square" rtlCol="0">
                <a:spAutoFit/>
              </a:bodyPr>
              <a:lstStyle/>
              <a:p>
                <a:pPr algn="ctr"/>
                <a:r>
                  <a:rPr lang="en-GB" sz="1200" i="1">
                    <a:latin typeface="Calibri" panose="020F0502020204030204" pitchFamily="34" charset="0"/>
                    <a:cs typeface="Calibri" panose="020F0502020204030204" pitchFamily="34" charset="0"/>
                  </a:rPr>
                  <a:t>Av. 12 mins per enquiry</a:t>
                </a:r>
              </a:p>
            </p:txBody>
          </p:sp>
        </p:grpSp>
        <p:sp>
          <p:nvSpPr>
            <p:cNvPr id="87" name="TextBox 86">
              <a:extLst>
                <a:ext uri="{FF2B5EF4-FFF2-40B4-BE49-F238E27FC236}">
                  <a16:creationId xmlns:a16="http://schemas.microsoft.com/office/drawing/2014/main" id="{04DF9282-AFA4-C0A9-D277-E15B995D32AF}"/>
                </a:ext>
              </a:extLst>
            </p:cNvPr>
            <p:cNvSpPr txBox="1"/>
            <p:nvPr/>
          </p:nvSpPr>
          <p:spPr>
            <a:xfrm>
              <a:off x="7886288" y="5655954"/>
              <a:ext cx="1822131" cy="615553"/>
            </a:xfrm>
            <a:prstGeom prst="rect">
              <a:avLst/>
            </a:prstGeom>
            <a:noFill/>
          </p:spPr>
          <p:txBody>
            <a:bodyPr wrap="square">
              <a:spAutoFit/>
            </a:bodyPr>
            <a:lstStyle/>
            <a:p>
              <a:pPr algn="ctr"/>
              <a:r>
                <a:rPr lang="en-GB" sz="1700" b="1" i="1">
                  <a:latin typeface="Calibri" panose="020F0502020204030204" pitchFamily="34" charset="0"/>
                  <a:cs typeface="Calibri" panose="020F0502020204030204" pitchFamily="34" charset="0"/>
                </a:rPr>
                <a:t>Move </a:t>
              </a:r>
            </a:p>
            <a:p>
              <a:pPr algn="ctr"/>
              <a:r>
                <a:rPr lang="en-GB" sz="1700" b="1" i="1">
                  <a:latin typeface="Calibri" panose="020F0502020204030204" pitchFamily="34" charset="0"/>
                  <a:cs typeface="Calibri" panose="020F0502020204030204" pitchFamily="34" charset="0"/>
                </a:rPr>
                <a:t>In/out</a:t>
              </a:r>
              <a:endParaRPr lang="en-GB" sz="1700" b="1"/>
            </a:p>
          </p:txBody>
        </p:sp>
      </p:grpSp>
      <p:grpSp>
        <p:nvGrpSpPr>
          <p:cNvPr id="91" name="Group 90" descr="587 too early enquiries with an average of 5.5 mins per enquiry. ">
            <a:extLst>
              <a:ext uri="{FF2B5EF4-FFF2-40B4-BE49-F238E27FC236}">
                <a16:creationId xmlns:a16="http://schemas.microsoft.com/office/drawing/2014/main" id="{694436F7-65C2-E9DF-DE31-A5F0A45FBB47}"/>
              </a:ext>
            </a:extLst>
          </p:cNvPr>
          <p:cNvGrpSpPr/>
          <p:nvPr/>
        </p:nvGrpSpPr>
        <p:grpSpPr>
          <a:xfrm>
            <a:off x="2779691" y="5710682"/>
            <a:ext cx="2590274" cy="938952"/>
            <a:chOff x="7117075" y="5623706"/>
            <a:chExt cx="2590274" cy="938952"/>
          </a:xfrm>
        </p:grpSpPr>
        <p:grpSp>
          <p:nvGrpSpPr>
            <p:cNvPr id="92" name="Group 91">
              <a:extLst>
                <a:ext uri="{FF2B5EF4-FFF2-40B4-BE49-F238E27FC236}">
                  <a16:creationId xmlns:a16="http://schemas.microsoft.com/office/drawing/2014/main" id="{3FE08497-7EBF-51D4-ED7E-501F0322A630}"/>
                </a:ext>
              </a:extLst>
            </p:cNvPr>
            <p:cNvGrpSpPr/>
            <p:nvPr/>
          </p:nvGrpSpPr>
          <p:grpSpPr>
            <a:xfrm>
              <a:off x="7117075" y="5623706"/>
              <a:ext cx="2382914" cy="938952"/>
              <a:chOff x="7703442" y="2100548"/>
              <a:chExt cx="1869277" cy="938952"/>
            </a:xfrm>
          </p:grpSpPr>
          <p:sp>
            <p:nvSpPr>
              <p:cNvPr id="94" name="Rectangle: Rounded Corners 93">
                <a:extLst>
                  <a:ext uri="{FF2B5EF4-FFF2-40B4-BE49-F238E27FC236}">
                    <a16:creationId xmlns:a16="http://schemas.microsoft.com/office/drawing/2014/main" id="{D29B03CC-80E8-172F-AD32-6EB2D5CCA6D9}"/>
                  </a:ext>
                </a:extLst>
              </p:cNvPr>
              <p:cNvSpPr/>
              <p:nvPr/>
            </p:nvSpPr>
            <p:spPr>
              <a:xfrm>
                <a:off x="8005871" y="2100548"/>
                <a:ext cx="1429370" cy="938952"/>
              </a:xfrm>
              <a:prstGeom prst="roundRect">
                <a:avLst/>
              </a:prstGeom>
              <a:solidFill>
                <a:schemeClr val="bg1"/>
              </a:solidFill>
              <a:ln w="28575">
                <a:solidFill>
                  <a:srgbClr val="071A5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TextBox 95">
                <a:extLst>
                  <a:ext uri="{FF2B5EF4-FFF2-40B4-BE49-F238E27FC236}">
                    <a16:creationId xmlns:a16="http://schemas.microsoft.com/office/drawing/2014/main" id="{3ED1CEE8-CE49-4ED7-3399-A55A79C8E94F}"/>
                  </a:ext>
                </a:extLst>
              </p:cNvPr>
              <p:cNvSpPr txBox="1"/>
              <p:nvPr/>
            </p:nvSpPr>
            <p:spPr>
              <a:xfrm>
                <a:off x="7703442" y="2256533"/>
                <a:ext cx="1429370" cy="400110"/>
              </a:xfrm>
              <a:prstGeom prst="rect">
                <a:avLst/>
              </a:prstGeom>
              <a:noFill/>
            </p:spPr>
            <p:txBody>
              <a:bodyPr wrap="square">
                <a:spAutoFit/>
              </a:bodyPr>
              <a:lstStyle/>
              <a:p>
                <a:pPr algn="ctr"/>
                <a:r>
                  <a:rPr lang="en-GB" sz="2000" b="1" i="1">
                    <a:latin typeface="Calibri" panose="020F0502020204030204" pitchFamily="34" charset="0"/>
                    <a:cs typeface="Calibri" panose="020F0502020204030204" pitchFamily="34" charset="0"/>
                  </a:rPr>
                  <a:t>587</a:t>
                </a:r>
                <a:endParaRPr lang="en-GB" sz="2000" b="1"/>
              </a:p>
            </p:txBody>
          </p:sp>
          <p:sp>
            <p:nvSpPr>
              <p:cNvPr id="97" name="TextBox 96">
                <a:extLst>
                  <a:ext uri="{FF2B5EF4-FFF2-40B4-BE49-F238E27FC236}">
                    <a16:creationId xmlns:a16="http://schemas.microsoft.com/office/drawing/2014/main" id="{22717F63-1D0A-AC77-0484-4D655151151A}"/>
                  </a:ext>
                </a:extLst>
              </p:cNvPr>
              <p:cNvSpPr txBox="1"/>
              <p:nvPr/>
            </p:nvSpPr>
            <p:spPr>
              <a:xfrm>
                <a:off x="7859288" y="2715544"/>
                <a:ext cx="1713431" cy="276999"/>
              </a:xfrm>
              <a:prstGeom prst="rect">
                <a:avLst/>
              </a:prstGeom>
              <a:noFill/>
            </p:spPr>
            <p:txBody>
              <a:bodyPr wrap="square" rtlCol="0">
                <a:spAutoFit/>
              </a:bodyPr>
              <a:lstStyle/>
              <a:p>
                <a:pPr algn="ctr"/>
                <a:r>
                  <a:rPr lang="en-GB" sz="1200" i="1">
                    <a:latin typeface="Calibri" panose="020F0502020204030204" pitchFamily="34" charset="0"/>
                    <a:cs typeface="Calibri" panose="020F0502020204030204" pitchFamily="34" charset="0"/>
                  </a:rPr>
                  <a:t>Av. 5.5 mins per enquiry</a:t>
                </a:r>
              </a:p>
            </p:txBody>
          </p:sp>
        </p:grpSp>
        <p:sp>
          <p:nvSpPr>
            <p:cNvPr id="93" name="TextBox 92">
              <a:extLst>
                <a:ext uri="{FF2B5EF4-FFF2-40B4-BE49-F238E27FC236}">
                  <a16:creationId xmlns:a16="http://schemas.microsoft.com/office/drawing/2014/main" id="{2609AC5B-DBD9-78E8-E832-6666A8A2ED74}"/>
                </a:ext>
              </a:extLst>
            </p:cNvPr>
            <p:cNvSpPr txBox="1"/>
            <p:nvPr/>
          </p:nvSpPr>
          <p:spPr>
            <a:xfrm>
              <a:off x="7885218" y="5799764"/>
              <a:ext cx="1822131" cy="353943"/>
            </a:xfrm>
            <a:prstGeom prst="rect">
              <a:avLst/>
            </a:prstGeom>
            <a:noFill/>
          </p:spPr>
          <p:txBody>
            <a:bodyPr wrap="square">
              <a:spAutoFit/>
            </a:bodyPr>
            <a:lstStyle/>
            <a:p>
              <a:pPr algn="ctr"/>
              <a:r>
                <a:rPr lang="en-GB" sz="1700" b="1" i="1">
                  <a:latin typeface="Calibri" panose="020F0502020204030204" pitchFamily="34" charset="0"/>
                  <a:cs typeface="Calibri" panose="020F0502020204030204" pitchFamily="34" charset="0"/>
                </a:rPr>
                <a:t>Too early</a:t>
              </a:r>
            </a:p>
          </p:txBody>
        </p:sp>
      </p:grpSp>
      <p:sp>
        <p:nvSpPr>
          <p:cNvPr id="101" name="TextBox 100">
            <a:extLst>
              <a:ext uri="{FF2B5EF4-FFF2-40B4-BE49-F238E27FC236}">
                <a16:creationId xmlns:a16="http://schemas.microsoft.com/office/drawing/2014/main" id="{9FB4AE78-F02C-4131-09DB-C511C1C97F16}"/>
              </a:ext>
            </a:extLst>
          </p:cNvPr>
          <p:cNvSpPr txBox="1"/>
          <p:nvPr/>
        </p:nvSpPr>
        <p:spPr>
          <a:xfrm>
            <a:off x="6607270" y="5937598"/>
            <a:ext cx="1045077" cy="523220"/>
          </a:xfrm>
          <a:prstGeom prst="rect">
            <a:avLst/>
          </a:prstGeom>
          <a:noFill/>
        </p:spPr>
        <p:txBody>
          <a:bodyPr wrap="square">
            <a:spAutoFit/>
          </a:bodyPr>
          <a:lstStyle/>
          <a:p>
            <a:pPr algn="ctr"/>
            <a:r>
              <a:rPr lang="en-GB" sz="1400" b="1">
                <a:latin typeface="Calibri" panose="020F0502020204030204" pitchFamily="34" charset="0"/>
                <a:cs typeface="Calibri" panose="020F0502020204030204" pitchFamily="34" charset="0"/>
              </a:rPr>
              <a:t>Over £27k in CS time</a:t>
            </a:r>
            <a:endParaRPr lang="en-GB" sz="1400" b="1"/>
          </a:p>
        </p:txBody>
      </p:sp>
      <p:pic>
        <p:nvPicPr>
          <p:cNvPr id="102" name="Graphic 24">
            <a:extLst>
              <a:ext uri="{FF2B5EF4-FFF2-40B4-BE49-F238E27FC236}">
                <a16:creationId xmlns:a16="http://schemas.microsoft.com/office/drawing/2014/main" id="{B69AB89E-61F0-B8B8-197F-87C7778CDC28}"/>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89327" y="5803766"/>
            <a:ext cx="555245" cy="692634"/>
          </a:xfrm>
          <a:prstGeom prst="rect">
            <a:avLst/>
          </a:prstGeom>
        </p:spPr>
      </p:pic>
    </p:spTree>
    <p:extLst>
      <p:ext uri="{BB962C8B-B14F-4D97-AF65-F5344CB8AC3E}">
        <p14:creationId xmlns:p14="http://schemas.microsoft.com/office/powerpoint/2010/main" val="276941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ACF09FF-D7C9-165D-C651-F82248670A77}"/>
              </a:ext>
              <a:ext uri="{C183D7F6-B498-43B3-948B-1728B52AA6E4}">
                <adec:decorative xmlns:adec="http://schemas.microsoft.com/office/drawing/2017/decorative" val="1"/>
              </a:ext>
            </a:extLst>
          </p:cNvPr>
          <p:cNvSpPr/>
          <p:nvPr/>
        </p:nvSpPr>
        <p:spPr>
          <a:xfrm>
            <a:off x="5100320" y="132081"/>
            <a:ext cx="7555257" cy="2339917"/>
          </a:xfrm>
          <a:prstGeom prst="roundRect">
            <a:avLst/>
          </a:prstGeom>
          <a:solidFill>
            <a:srgbClr val="002060"/>
          </a:solidFill>
          <a:ln w="28575">
            <a:no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5" name="Title 1">
            <a:extLst>
              <a:ext uri="{FF2B5EF4-FFF2-40B4-BE49-F238E27FC236}">
                <a16:creationId xmlns:a16="http://schemas.microsoft.com/office/drawing/2014/main" id="{35362C34-5F29-2CF9-311F-50F5D4542C4A}"/>
              </a:ext>
            </a:extLst>
          </p:cNvPr>
          <p:cNvSpPr txBox="1">
            <a:spLocks noGrp="1"/>
          </p:cNvSpPr>
          <p:nvPr>
            <p:ph type="title" idx="4294967295"/>
          </p:nvPr>
        </p:nvSpPr>
        <p:spPr>
          <a:xfrm>
            <a:off x="78202" y="542990"/>
            <a:ext cx="6067006"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Council tax </a:t>
            </a:r>
          </a:p>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process findings</a:t>
            </a:r>
            <a:endParaRPr kumimoji="0" lang="en-US" sz="36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pic>
        <p:nvPicPr>
          <p:cNvPr id="4" name="Picture 3" descr="A complex user journey map showing how council tax moves are processed. ">
            <a:extLst>
              <a:ext uri="{FF2B5EF4-FFF2-40B4-BE49-F238E27FC236}">
                <a16:creationId xmlns:a16="http://schemas.microsoft.com/office/drawing/2014/main" id="{AC097084-29A6-F526-95BD-6EFD52B42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260" y="2579078"/>
            <a:ext cx="6061075" cy="3064386"/>
          </a:xfrm>
          <a:prstGeom prst="rect">
            <a:avLst/>
          </a:prstGeom>
        </p:spPr>
      </p:pic>
      <p:sp>
        <p:nvSpPr>
          <p:cNvPr id="6" name="TextBox 5">
            <a:extLst>
              <a:ext uri="{FF2B5EF4-FFF2-40B4-BE49-F238E27FC236}">
                <a16:creationId xmlns:a16="http://schemas.microsoft.com/office/drawing/2014/main" id="{2C5B97E3-5436-C409-8F25-7F6319A8BCFA}"/>
              </a:ext>
            </a:extLst>
          </p:cNvPr>
          <p:cNvSpPr txBox="1"/>
          <p:nvPr/>
        </p:nvSpPr>
        <p:spPr>
          <a:xfrm>
            <a:off x="5976953" y="363729"/>
            <a:ext cx="6063431" cy="2108269"/>
          </a:xfrm>
          <a:prstGeom prst="rect">
            <a:avLst/>
          </a:prstGeom>
          <a:noFill/>
        </p:spPr>
        <p:txBody>
          <a:bodyPr wrap="square" lIns="91440" tIns="45720" rIns="91440" bIns="45720" rtlCol="0" anchor="t">
            <a:spAutoFit/>
          </a:bodyPr>
          <a:lstStyle/>
          <a:p>
            <a:r>
              <a:rPr lang="en-GB" dirty="0">
                <a:solidFill>
                  <a:schemeClr val="bg1"/>
                </a:solidFill>
                <a:latin typeface="Calibri" panose="020F0502020204030204" pitchFamily="34" charset="0"/>
                <a:cs typeface="Calibri" panose="020F0502020204030204" pitchFamily="34" charset="0"/>
              </a:rPr>
              <a:t>Provided clarity on enquiry handling (‘red accounts’, move vs. tenancy/completion end date) and unoccupied/unfurnished requirements. </a:t>
            </a:r>
          </a:p>
          <a:p>
            <a:endParaRPr lang="en-GB" sz="1000"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panose="020F0502020204030204" pitchFamily="34" charset="0"/>
                <a:cs typeface="Calibri" panose="020F0502020204030204" pitchFamily="34" charset="0"/>
              </a:rPr>
              <a:t>Push to focus on full customer journey – direct debit set up</a:t>
            </a:r>
          </a:p>
          <a:p>
            <a:endParaRPr lang="en-GB" sz="1300" dirty="0">
              <a:solidFill>
                <a:schemeClr val="bg1"/>
              </a:solidFill>
              <a:latin typeface="Calibri" panose="020F0502020204030204" pitchFamily="34" charset="0"/>
              <a:cs typeface="Calibri" panose="020F0502020204030204" pitchFamily="34" charset="0"/>
            </a:endParaRPr>
          </a:p>
          <a:p>
            <a:r>
              <a:rPr lang="en-GB" dirty="0">
                <a:solidFill>
                  <a:schemeClr val="bg1"/>
                </a:solidFill>
                <a:latin typeface="Calibri"/>
                <a:ea typeface="Calibri"/>
                <a:cs typeface="Calibri"/>
              </a:rPr>
              <a:t>Encourage the move to e-billing</a:t>
            </a:r>
            <a:endParaRPr lang="en-GB" dirty="0"/>
          </a:p>
          <a:p>
            <a:endParaRPr lang="en-GB" dirty="0">
              <a:solidFill>
                <a:schemeClr val="bg1"/>
              </a:solidFill>
              <a:latin typeface="Calibri" panose="020F0502020204030204" pitchFamily="34" charset="0"/>
              <a:cs typeface="Calibri" panose="020F0502020204030204" pitchFamily="34" charset="0"/>
            </a:endParaRPr>
          </a:p>
        </p:txBody>
      </p:sp>
      <p:pic>
        <p:nvPicPr>
          <p:cNvPr id="16" name="Graphic 15">
            <a:extLst>
              <a:ext uri="{FF2B5EF4-FFF2-40B4-BE49-F238E27FC236}">
                <a16:creationId xmlns:a16="http://schemas.microsoft.com/office/drawing/2014/main" id="{B5BFCE07-F517-EF69-2550-14425E19644C}"/>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44536" y="424271"/>
            <a:ext cx="457200" cy="457200"/>
          </a:xfrm>
          <a:prstGeom prst="rect">
            <a:avLst/>
          </a:prstGeom>
        </p:spPr>
      </p:pic>
      <p:pic>
        <p:nvPicPr>
          <p:cNvPr id="17" name="Graphic 16">
            <a:extLst>
              <a:ext uri="{FF2B5EF4-FFF2-40B4-BE49-F238E27FC236}">
                <a16:creationId xmlns:a16="http://schemas.microsoft.com/office/drawing/2014/main" id="{3C4E420F-7FAA-3D09-FF8C-F3A6461B1E7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44536" y="1269819"/>
            <a:ext cx="457200" cy="457200"/>
          </a:xfrm>
          <a:prstGeom prst="rect">
            <a:avLst/>
          </a:prstGeom>
        </p:spPr>
      </p:pic>
      <p:pic>
        <p:nvPicPr>
          <p:cNvPr id="18" name="Graphic 17">
            <a:extLst>
              <a:ext uri="{FF2B5EF4-FFF2-40B4-BE49-F238E27FC236}">
                <a16:creationId xmlns:a16="http://schemas.microsoft.com/office/drawing/2014/main" id="{F67D7F34-20B8-2BFE-3684-B2B345B5332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44536" y="1778692"/>
            <a:ext cx="457200" cy="457200"/>
          </a:xfrm>
          <a:prstGeom prst="rect">
            <a:avLst/>
          </a:prstGeom>
        </p:spPr>
      </p:pic>
      <p:sp>
        <p:nvSpPr>
          <p:cNvPr id="3" name="Rectangle: Rounded Corners 2">
            <a:extLst>
              <a:ext uri="{FF2B5EF4-FFF2-40B4-BE49-F238E27FC236}">
                <a16:creationId xmlns:a16="http://schemas.microsoft.com/office/drawing/2014/main" id="{E4881365-C340-4061-DE3B-6F56CC238B86}"/>
              </a:ext>
            </a:extLst>
          </p:cNvPr>
          <p:cNvSpPr/>
          <p:nvPr/>
        </p:nvSpPr>
        <p:spPr>
          <a:xfrm>
            <a:off x="6667106" y="2579078"/>
            <a:ext cx="5373278" cy="4146842"/>
          </a:xfrm>
          <a:prstGeom prst="roundRect">
            <a:avLst/>
          </a:prstGeom>
          <a:solidFill>
            <a:srgbClr val="FD891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Online processes are unable to apply the 7-day rule which results in workarounds, and potential processing errors. </a:t>
            </a:r>
          </a:p>
          <a:p>
            <a:pPr marL="171450" indent="-1714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b="0" i="0">
                <a:solidFill>
                  <a:schemeClr val="tx1"/>
                </a:solidFill>
                <a:effectLst/>
                <a:latin typeface="Calibri" panose="020F0502020204030204" pitchFamily="34" charset="0"/>
                <a:cs typeface="Calibri" panose="020F0502020204030204" pitchFamily="34" charset="0"/>
              </a:rPr>
              <a:t>Customer service staff need to remember and schedule specific actions, like handling red accounts, following up on bills for PCLC2, and removing inspections.</a:t>
            </a:r>
          </a:p>
          <a:p>
            <a:pPr marL="171450" indent="-171450">
              <a:buFont typeface="Arial" panose="020B0604020202020204" pitchFamily="34" charset="0"/>
              <a:buChar char="•"/>
            </a:pPr>
            <a:endParaRPr lang="en-GB" sz="500" b="0" i="0">
              <a:solidFill>
                <a:schemeClr val="tx1"/>
              </a:solidFill>
              <a:effectLs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b="0" i="0">
                <a:solidFill>
                  <a:schemeClr val="tx1"/>
                </a:solidFill>
                <a:effectLst/>
                <a:latin typeface="Calibri" panose="020F0502020204030204" pitchFamily="34" charset="0"/>
                <a:cs typeface="Calibri" panose="020F0502020204030204" pitchFamily="34" charset="0"/>
              </a:rPr>
              <a:t>Customers who contact us through webform or email receive welcome messages with useful links, but there's no equivalent for those who call us.</a:t>
            </a:r>
          </a:p>
          <a:p>
            <a:pPr marL="171450" indent="-171450">
              <a:buFont typeface="Arial" panose="020B0604020202020204" pitchFamily="34" charset="0"/>
              <a:buChar char="•"/>
            </a:pPr>
            <a:endParaRPr lang="en-GB" sz="500" b="0" i="0">
              <a:solidFill>
                <a:schemeClr val="tx1"/>
              </a:solidFill>
              <a:effectLst/>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Process for s</a:t>
            </a:r>
            <a:r>
              <a:rPr lang="en-GB" sz="1600" b="0" i="0">
                <a:solidFill>
                  <a:schemeClr val="tx1"/>
                </a:solidFill>
                <a:effectLst/>
                <a:latin typeface="Calibri" panose="020F0502020204030204" pitchFamily="34" charset="0"/>
                <a:cs typeface="Calibri" panose="020F0502020204030204" pitchFamily="34" charset="0"/>
              </a:rPr>
              <a:t>igning up for e-billing isn't straightforward and isn't promoted. </a:t>
            </a:r>
          </a:p>
          <a:p>
            <a:pPr marL="171450" indent="-171450">
              <a:buFont typeface="Arial" panose="020B0604020202020204" pitchFamily="34" charset="0"/>
              <a:buChar char="•"/>
            </a:pPr>
            <a:endParaRPr lang="en-GB" sz="500" b="0" i="0">
              <a:solidFill>
                <a:schemeClr val="tx1"/>
              </a:solidFill>
              <a:effectLst/>
              <a:latin typeface="Calibri" panose="020F0502020204030204" pitchFamily="34" charset="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b="0" i="0">
                <a:solidFill>
                  <a:schemeClr val="tx1"/>
                </a:solidFill>
                <a:effectLst/>
                <a:latin typeface="Calibri" panose="020F0502020204030204" pitchFamily="34" charset="0"/>
                <a:cs typeface="Calibri" panose="020F0502020204030204" pitchFamily="34" charset="0"/>
              </a:rPr>
              <a:t>Integrating direct debit setup with current web form/email requests isn’t currently possible due to the required billing number.</a:t>
            </a:r>
            <a:endParaRPr lang="en-GB" sz="1600">
              <a:solidFill>
                <a:schemeClr val="tx1"/>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11858BC0-0571-8720-117A-EA2212118B8C}"/>
              </a:ext>
            </a:extLst>
          </p:cNvPr>
          <p:cNvSpPr txBox="1"/>
          <p:nvPr/>
        </p:nvSpPr>
        <p:spPr>
          <a:xfrm>
            <a:off x="72397" y="6201883"/>
            <a:ext cx="6400800" cy="584775"/>
          </a:xfrm>
          <a:prstGeom prst="rect">
            <a:avLst/>
          </a:prstGeom>
          <a:noFill/>
        </p:spPr>
        <p:txBody>
          <a:bodyPr wrap="square">
            <a:spAutoFit/>
          </a:bodyPr>
          <a:lstStyle/>
          <a:p>
            <a:r>
              <a:rPr lang="en-GB" sz="1600">
                <a:hlinkClick r:id="rId6"/>
              </a:rPr>
              <a:t>North Lincolnshire Council: User Research Summary Report.pptx - Google Slides</a:t>
            </a:r>
            <a:endParaRPr lang="en-GB" sz="1600"/>
          </a:p>
        </p:txBody>
      </p:sp>
    </p:spTree>
    <p:extLst>
      <p:ext uri="{BB962C8B-B14F-4D97-AF65-F5344CB8AC3E}">
        <p14:creationId xmlns:p14="http://schemas.microsoft.com/office/powerpoint/2010/main" val="1334804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5362C34-5F29-2CF9-311F-50F5D4542C4A}"/>
              </a:ext>
            </a:extLst>
          </p:cNvPr>
          <p:cNvSpPr txBox="1">
            <a:spLocks noGrp="1"/>
          </p:cNvSpPr>
          <p:nvPr>
            <p:ph type="title" idx="4294967295"/>
          </p:nvPr>
        </p:nvSpPr>
        <p:spPr>
          <a:xfrm>
            <a:off x="240779" y="32949"/>
            <a:ext cx="8915096" cy="114705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120000"/>
              </a:lnSpc>
              <a:spcBef>
                <a:spcPct val="0"/>
              </a:spcBef>
              <a:buNone/>
              <a:defRPr sz="3600" kern="1200" cap="all" spc="300" baseline="0">
                <a:solidFill>
                  <a:srgbClr val="FFFFFF"/>
                </a:solidFill>
                <a:highlight>
                  <a:srgbClr val="000000"/>
                </a:highlight>
                <a:latin typeface="+mj-lt"/>
                <a:ea typeface="+mj-ea"/>
                <a:cs typeface="+mj-cs"/>
              </a:defRPr>
            </a:lvl1pPr>
          </a:lstStyle>
          <a:p>
            <a:pPr marL="0" marR="0" lvl="0" indent="0" algn="l" defTabSz="914400" rtl="0" eaLnBrk="1" fontAlgn="auto" latinLnBrk="0" hangingPunct="1">
              <a:lnSpc>
                <a:spcPct val="120000"/>
              </a:lnSpc>
              <a:spcBef>
                <a:spcPct val="0"/>
              </a:spcBef>
              <a:spcAft>
                <a:spcPts val="0"/>
              </a:spcAft>
              <a:buClrTx/>
              <a:buSzTx/>
              <a:buFontTx/>
              <a:buNone/>
              <a:tabLst/>
              <a:defRPr/>
            </a:pPr>
            <a:r>
              <a:rPr kumimoji="0" lang="en-GB" sz="3600" b="0" i="0" u="none" strike="noStrike" kern="1200" cap="all" spc="300" normalizeH="0" baseline="0" noProof="0" dirty="0">
                <a:ln>
                  <a:noFill/>
                </a:ln>
                <a:solidFill>
                  <a:srgbClr val="FFFFFF"/>
                </a:solidFill>
                <a:effectLst/>
                <a:highlight>
                  <a:srgbClr val="000000"/>
                </a:highlight>
                <a:uLnTx/>
                <a:uFillTx/>
                <a:latin typeface="+mj-lt"/>
                <a:ea typeface="+mj-ea"/>
                <a:cs typeface="+mj-cs"/>
              </a:rPr>
              <a:t>Council tax process findings 1</a:t>
            </a:r>
            <a:endParaRPr kumimoji="0" lang="en-US" sz="3600" b="0" i="0" u="none" strike="noStrike" kern="1200" cap="all" spc="300" normalizeH="0" baseline="0" noProof="0" dirty="0">
              <a:ln>
                <a:noFill/>
              </a:ln>
              <a:solidFill>
                <a:srgbClr val="FFFFFF"/>
              </a:solidFill>
              <a:effectLst/>
              <a:highlight>
                <a:srgbClr val="000000"/>
              </a:highlight>
              <a:uLnTx/>
              <a:uFillTx/>
              <a:latin typeface="+mj-lt"/>
              <a:ea typeface="+mj-ea"/>
              <a:cs typeface="+mj-cs"/>
            </a:endParaRPr>
          </a:p>
        </p:txBody>
      </p:sp>
      <p:grpSp>
        <p:nvGrpSpPr>
          <p:cNvPr id="61" name="Group 60" descr="1,383 already aware enquiries with an average of 4.5 mins per enquiry">
            <a:extLst>
              <a:ext uri="{FF2B5EF4-FFF2-40B4-BE49-F238E27FC236}">
                <a16:creationId xmlns:a16="http://schemas.microsoft.com/office/drawing/2014/main" id="{994B45BD-BF07-6F9B-D23F-C5D03A361B44}"/>
              </a:ext>
            </a:extLst>
          </p:cNvPr>
          <p:cNvGrpSpPr/>
          <p:nvPr/>
        </p:nvGrpSpPr>
        <p:grpSpPr>
          <a:xfrm>
            <a:off x="632248" y="1094526"/>
            <a:ext cx="2610578" cy="948410"/>
            <a:chOff x="7076270" y="5711836"/>
            <a:chExt cx="2610578" cy="938952"/>
          </a:xfrm>
          <a:noFill/>
        </p:grpSpPr>
        <p:grpSp>
          <p:nvGrpSpPr>
            <p:cNvPr id="62" name="Group 61">
              <a:extLst>
                <a:ext uri="{FF2B5EF4-FFF2-40B4-BE49-F238E27FC236}">
                  <a16:creationId xmlns:a16="http://schemas.microsoft.com/office/drawing/2014/main" id="{DB03E6C1-54DB-409A-9404-485EA1D608A9}"/>
                </a:ext>
              </a:extLst>
            </p:cNvPr>
            <p:cNvGrpSpPr/>
            <p:nvPr/>
          </p:nvGrpSpPr>
          <p:grpSpPr>
            <a:xfrm>
              <a:off x="7076270" y="5711836"/>
              <a:ext cx="2423717" cy="938952"/>
              <a:chOff x="7671433" y="2188678"/>
              <a:chExt cx="1901285" cy="938952"/>
            </a:xfrm>
            <a:grpFill/>
          </p:grpSpPr>
          <p:sp>
            <p:nvSpPr>
              <p:cNvPr id="64" name="Rectangle: Rounded Corners 63">
                <a:extLst>
                  <a:ext uri="{FF2B5EF4-FFF2-40B4-BE49-F238E27FC236}">
                    <a16:creationId xmlns:a16="http://schemas.microsoft.com/office/drawing/2014/main" id="{2950AA3F-BDB1-CF6D-EDB5-78D9CA8EFEFF}"/>
                  </a:ext>
                </a:extLst>
              </p:cNvPr>
              <p:cNvSpPr/>
              <p:nvPr/>
            </p:nvSpPr>
            <p:spPr>
              <a:xfrm>
                <a:off x="7980020" y="2188678"/>
                <a:ext cx="1429370" cy="938952"/>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65" name="TextBox 64">
                <a:extLst>
                  <a:ext uri="{FF2B5EF4-FFF2-40B4-BE49-F238E27FC236}">
                    <a16:creationId xmlns:a16="http://schemas.microsoft.com/office/drawing/2014/main" id="{15AB7FF6-0784-4DDC-2D9E-33C39BC6C7D7}"/>
                  </a:ext>
                </a:extLst>
              </p:cNvPr>
              <p:cNvSpPr txBox="1"/>
              <p:nvPr/>
            </p:nvSpPr>
            <p:spPr>
              <a:xfrm>
                <a:off x="7671433" y="2297182"/>
                <a:ext cx="1429370" cy="461665"/>
              </a:xfrm>
              <a:prstGeom prst="rect">
                <a:avLst/>
              </a:prstGeom>
              <a:grpFill/>
              <a:ln>
                <a:noFill/>
              </a:ln>
            </p:spPr>
            <p:txBody>
              <a:bodyPr wrap="square">
                <a:spAutoFit/>
              </a:bodyPr>
              <a:lstStyle/>
              <a:p>
                <a:pPr algn="ctr"/>
                <a:r>
                  <a:rPr lang="en-GB" sz="2400" b="1" i="1">
                    <a:latin typeface="Calibri" panose="020F0502020204030204" pitchFamily="34" charset="0"/>
                    <a:cs typeface="Calibri" panose="020F0502020204030204" pitchFamily="34" charset="0"/>
                  </a:rPr>
                  <a:t>1,383</a:t>
                </a:r>
                <a:endParaRPr lang="en-GB" sz="2400" b="1"/>
              </a:p>
            </p:txBody>
          </p:sp>
          <p:sp>
            <p:nvSpPr>
              <p:cNvPr id="66" name="TextBox 65">
                <a:extLst>
                  <a:ext uri="{FF2B5EF4-FFF2-40B4-BE49-F238E27FC236}">
                    <a16:creationId xmlns:a16="http://schemas.microsoft.com/office/drawing/2014/main" id="{4166E94C-C6F1-44FD-8209-3BF30E707896}"/>
                  </a:ext>
                </a:extLst>
              </p:cNvPr>
              <p:cNvSpPr txBox="1"/>
              <p:nvPr/>
            </p:nvSpPr>
            <p:spPr>
              <a:xfrm>
                <a:off x="7859287" y="2776504"/>
                <a:ext cx="1713431" cy="276999"/>
              </a:xfrm>
              <a:prstGeom prst="rect">
                <a:avLst/>
              </a:prstGeom>
              <a:grpFill/>
              <a:ln>
                <a:noFill/>
              </a:ln>
            </p:spPr>
            <p:txBody>
              <a:bodyPr wrap="square" rtlCol="0">
                <a:spAutoFit/>
              </a:bodyPr>
              <a:lstStyle/>
              <a:p>
                <a:pPr algn="ctr"/>
                <a:r>
                  <a:rPr lang="en-GB" sz="1200" i="1">
                    <a:latin typeface="Calibri" panose="020F0502020204030204" pitchFamily="34" charset="0"/>
                    <a:cs typeface="Calibri" panose="020F0502020204030204" pitchFamily="34" charset="0"/>
                  </a:rPr>
                  <a:t>Av. 4.5 mins per enquiry</a:t>
                </a:r>
              </a:p>
            </p:txBody>
          </p:sp>
        </p:grpSp>
        <p:sp>
          <p:nvSpPr>
            <p:cNvPr id="63" name="TextBox 62">
              <a:extLst>
                <a:ext uri="{FF2B5EF4-FFF2-40B4-BE49-F238E27FC236}">
                  <a16:creationId xmlns:a16="http://schemas.microsoft.com/office/drawing/2014/main" id="{70E2AED2-814B-D2AE-41E9-DC4490B1C4E2}"/>
                </a:ext>
              </a:extLst>
            </p:cNvPr>
            <p:cNvSpPr txBox="1"/>
            <p:nvPr/>
          </p:nvSpPr>
          <p:spPr>
            <a:xfrm>
              <a:off x="7864717" y="5748509"/>
              <a:ext cx="1822131" cy="609414"/>
            </a:xfrm>
            <a:prstGeom prst="rect">
              <a:avLst/>
            </a:prstGeom>
            <a:grpFill/>
            <a:ln>
              <a:noFill/>
            </a:ln>
          </p:spPr>
          <p:txBody>
            <a:bodyPr wrap="square">
              <a:spAutoFit/>
            </a:bodyPr>
            <a:lstStyle/>
            <a:p>
              <a:pPr algn="ctr"/>
              <a:r>
                <a:rPr lang="en-GB" sz="1700" b="1" i="1">
                  <a:latin typeface="Calibri" panose="020F0502020204030204" pitchFamily="34" charset="0"/>
                  <a:cs typeface="Calibri" panose="020F0502020204030204" pitchFamily="34" charset="0"/>
                </a:rPr>
                <a:t>Already</a:t>
              </a:r>
            </a:p>
            <a:p>
              <a:pPr algn="ctr"/>
              <a:r>
                <a:rPr lang="en-GB" sz="1700" b="1" i="1">
                  <a:latin typeface="Calibri" panose="020F0502020204030204" pitchFamily="34" charset="0"/>
                  <a:cs typeface="Calibri" panose="020F0502020204030204" pitchFamily="34" charset="0"/>
                </a:rPr>
                <a:t>aware</a:t>
              </a:r>
            </a:p>
          </p:txBody>
        </p:sp>
      </p:grpSp>
      <p:grpSp>
        <p:nvGrpSpPr>
          <p:cNvPr id="67" name="Group 66" descr="£1,980 in processing time. ">
            <a:extLst>
              <a:ext uri="{FF2B5EF4-FFF2-40B4-BE49-F238E27FC236}">
                <a16:creationId xmlns:a16="http://schemas.microsoft.com/office/drawing/2014/main" id="{D9CD9D0B-E091-E461-0573-D3A530DAB26E}"/>
              </a:ext>
            </a:extLst>
          </p:cNvPr>
          <p:cNvGrpSpPr/>
          <p:nvPr/>
        </p:nvGrpSpPr>
        <p:grpSpPr>
          <a:xfrm>
            <a:off x="999323" y="2424252"/>
            <a:ext cx="1906089" cy="840304"/>
            <a:chOff x="183310" y="3450383"/>
            <a:chExt cx="1906089" cy="831924"/>
          </a:xfrm>
        </p:grpSpPr>
        <p:sp>
          <p:nvSpPr>
            <p:cNvPr id="68" name="Oval 67">
              <a:extLst>
                <a:ext uri="{FF2B5EF4-FFF2-40B4-BE49-F238E27FC236}">
                  <a16:creationId xmlns:a16="http://schemas.microsoft.com/office/drawing/2014/main" id="{1886BB79-90C2-675D-8AC4-B3D34CB55916}"/>
                </a:ext>
              </a:extLst>
            </p:cNvPr>
            <p:cNvSpPr/>
            <p:nvPr/>
          </p:nvSpPr>
          <p:spPr>
            <a:xfrm>
              <a:off x="183310" y="3450383"/>
              <a:ext cx="851658" cy="831924"/>
            </a:xfrm>
            <a:prstGeom prst="ellipse">
              <a:avLst/>
            </a:prstGeom>
            <a:solidFill>
              <a:schemeClr val="bg1"/>
            </a:solidFill>
            <a:ln w="28575">
              <a:solidFill>
                <a:srgbClr val="FD89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TextBox 68">
              <a:extLst>
                <a:ext uri="{FF2B5EF4-FFF2-40B4-BE49-F238E27FC236}">
                  <a16:creationId xmlns:a16="http://schemas.microsoft.com/office/drawing/2014/main" id="{7F73E0A1-7866-FB77-F41D-9A37FF7FD0BB}"/>
                </a:ext>
              </a:extLst>
            </p:cNvPr>
            <p:cNvSpPr txBox="1"/>
            <p:nvPr/>
          </p:nvSpPr>
          <p:spPr>
            <a:xfrm>
              <a:off x="1044322" y="3520028"/>
              <a:ext cx="1045077" cy="738664"/>
            </a:xfrm>
            <a:prstGeom prst="rect">
              <a:avLst/>
            </a:prstGeom>
            <a:noFill/>
          </p:spPr>
          <p:txBody>
            <a:bodyPr wrap="square">
              <a:spAutoFit/>
            </a:bodyPr>
            <a:lstStyle/>
            <a:p>
              <a:pPr algn="ctr"/>
              <a:r>
                <a:rPr lang="en-GB" sz="1400" b="1">
                  <a:latin typeface="Calibri" panose="020F0502020204030204" pitchFamily="34" charset="0"/>
                  <a:cs typeface="Calibri" panose="020F0502020204030204" pitchFamily="34" charset="0"/>
                </a:rPr>
                <a:t>£1,980 in processing time</a:t>
              </a:r>
              <a:endParaRPr lang="en-GB" sz="1400" b="1"/>
            </a:p>
          </p:txBody>
        </p:sp>
        <p:pic>
          <p:nvPicPr>
            <p:cNvPr id="70" name="Graphic 24" descr="Money with solid fill">
              <a:extLst>
                <a:ext uri="{FF2B5EF4-FFF2-40B4-BE49-F238E27FC236}">
                  <a16:creationId xmlns:a16="http://schemas.microsoft.com/office/drawing/2014/main" id="{67372AFC-5F99-ECFD-3802-0BADDDC230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475" y="3520028"/>
              <a:ext cx="555245" cy="692634"/>
            </a:xfrm>
            <a:prstGeom prst="rect">
              <a:avLst/>
            </a:prstGeom>
          </p:spPr>
        </p:pic>
      </p:grpSp>
      <p:sp>
        <p:nvSpPr>
          <p:cNvPr id="71" name="TextBox 70">
            <a:extLst>
              <a:ext uri="{FF2B5EF4-FFF2-40B4-BE49-F238E27FC236}">
                <a16:creationId xmlns:a16="http://schemas.microsoft.com/office/drawing/2014/main" id="{66108A64-5185-CB63-F079-463B886B96E0}"/>
              </a:ext>
            </a:extLst>
          </p:cNvPr>
          <p:cNvSpPr txBox="1"/>
          <p:nvPr/>
        </p:nvSpPr>
        <p:spPr>
          <a:xfrm>
            <a:off x="2847758" y="941505"/>
            <a:ext cx="4310688" cy="2646878"/>
          </a:xfrm>
          <a:prstGeom prst="rect">
            <a:avLst/>
          </a:prstGeom>
          <a:solidFill>
            <a:schemeClr val="bg1"/>
          </a:solidFill>
        </p:spPr>
        <p:txBody>
          <a:bodyPr wrap="square">
            <a:spAutoFit/>
          </a:bodyPr>
          <a:lstStyle/>
          <a:p>
            <a:pPr algn="ctr"/>
            <a:r>
              <a:rPr lang="en-GB" b="1">
                <a:solidFill>
                  <a:schemeClr val="tx1"/>
                </a:solidFill>
                <a:latin typeface="Calibri" panose="020F0502020204030204" pitchFamily="34" charset="0"/>
                <a:cs typeface="Calibri" panose="020F0502020204030204" pitchFamily="34" charset="0"/>
              </a:rPr>
              <a:t>Why do we have so much duplicate contact?</a:t>
            </a:r>
          </a:p>
          <a:p>
            <a:pPr algn="ctr"/>
            <a:endParaRPr lang="en-GB" sz="800" b="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70% of ‘already aware’ contact arrives via email. With 60% of these emails coming from energy providers and tenant support websites. </a:t>
            </a:r>
          </a:p>
          <a:p>
            <a:pPr marL="285750" indent="-285750">
              <a:buFont typeface="Arial" panose="020B0604020202020204" pitchFamily="34" charset="0"/>
              <a:buChar char="•"/>
            </a:pPr>
            <a:endParaRPr lang="en-GB" sz="5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These companies are often working on behalf of landlords/managing agent and often tell us after the moving in date. </a:t>
            </a:r>
          </a:p>
          <a:p>
            <a:endParaRPr lang="en-GB" sz="500">
              <a:latin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9414FD8F-4A31-D1C9-EF74-372B3DD0FFAC}"/>
              </a:ext>
              <a:ext uri="{C183D7F6-B498-43B3-948B-1728B52AA6E4}">
                <adec:decorative xmlns:adec="http://schemas.microsoft.com/office/drawing/2017/decorative" val="1"/>
              </a:ext>
            </a:extLst>
          </p:cNvPr>
          <p:cNvSpPr/>
          <p:nvPr/>
        </p:nvSpPr>
        <p:spPr>
          <a:xfrm>
            <a:off x="586154" y="3837825"/>
            <a:ext cx="6705600" cy="2877711"/>
          </a:xfrm>
          <a:prstGeom prst="roundRect">
            <a:avLst/>
          </a:prstGeom>
          <a:no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latin typeface="Calibri" panose="020F0502020204030204" pitchFamily="34" charset="0"/>
              <a:cs typeface="Calibri" panose="020F0502020204030204" pitchFamily="34" charset="0"/>
            </a:endParaRPr>
          </a:p>
          <a:p>
            <a:pPr algn="ctr"/>
            <a:endParaRPr lang="en-GB" b="1">
              <a:solidFill>
                <a:schemeClr val="tx1"/>
              </a:solidFill>
              <a:latin typeface="Calibri" panose="020F0502020204030204" pitchFamily="34" charset="0"/>
              <a:cs typeface="Calibri" panose="020F0502020204030204" pitchFamily="34" charset="0"/>
            </a:endParaRPr>
          </a:p>
          <a:p>
            <a:pPr algn="ctr"/>
            <a:endParaRPr lang="en-GB" b="1">
              <a:solidFill>
                <a:schemeClr val="tx1"/>
              </a:solidFill>
              <a:latin typeface="Calibri" panose="020F0502020204030204" pitchFamily="34" charset="0"/>
              <a:cs typeface="Calibri" panose="020F0502020204030204" pitchFamily="34" charset="0"/>
            </a:endParaRPr>
          </a:p>
          <a:p>
            <a:pPr algn="ctr"/>
            <a:endParaRPr lang="en-GB" b="1">
              <a:solidFill>
                <a:schemeClr val="tx1"/>
              </a:solidFill>
              <a:latin typeface="Calibri" panose="020F0502020204030204" pitchFamily="34" charset="0"/>
              <a:cs typeface="Calibri" panose="020F0502020204030204" pitchFamily="34" charset="0"/>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p:txBody>
      </p:sp>
      <p:grpSp>
        <p:nvGrpSpPr>
          <p:cNvPr id="24" name="Group 23" descr="587 too early enquiries with an average of 5.5 mins per enquiry">
            <a:extLst>
              <a:ext uri="{FF2B5EF4-FFF2-40B4-BE49-F238E27FC236}">
                <a16:creationId xmlns:a16="http://schemas.microsoft.com/office/drawing/2014/main" id="{0DAA6BC5-E701-1FB2-0639-87042A3D786B}"/>
              </a:ext>
            </a:extLst>
          </p:cNvPr>
          <p:cNvGrpSpPr/>
          <p:nvPr/>
        </p:nvGrpSpPr>
        <p:grpSpPr>
          <a:xfrm>
            <a:off x="605943" y="4216036"/>
            <a:ext cx="2610578" cy="948410"/>
            <a:chOff x="7076270" y="5711836"/>
            <a:chExt cx="2610578" cy="938952"/>
          </a:xfrm>
          <a:noFill/>
        </p:grpSpPr>
        <p:grpSp>
          <p:nvGrpSpPr>
            <p:cNvPr id="25" name="Group 24">
              <a:extLst>
                <a:ext uri="{FF2B5EF4-FFF2-40B4-BE49-F238E27FC236}">
                  <a16:creationId xmlns:a16="http://schemas.microsoft.com/office/drawing/2014/main" id="{3FB58E01-2F05-D5F8-FE24-F55AE0367949}"/>
                </a:ext>
              </a:extLst>
            </p:cNvPr>
            <p:cNvGrpSpPr/>
            <p:nvPr/>
          </p:nvGrpSpPr>
          <p:grpSpPr>
            <a:xfrm>
              <a:off x="7076270" y="5711836"/>
              <a:ext cx="2423717" cy="938952"/>
              <a:chOff x="7671433" y="2188678"/>
              <a:chExt cx="1901285" cy="938952"/>
            </a:xfrm>
            <a:grpFill/>
          </p:grpSpPr>
          <p:sp>
            <p:nvSpPr>
              <p:cNvPr id="27" name="Rectangle: Rounded Corners 26">
                <a:extLst>
                  <a:ext uri="{FF2B5EF4-FFF2-40B4-BE49-F238E27FC236}">
                    <a16:creationId xmlns:a16="http://schemas.microsoft.com/office/drawing/2014/main" id="{E07B0C41-870E-7A0A-06C0-01C89D1879AC}"/>
                  </a:ext>
                </a:extLst>
              </p:cNvPr>
              <p:cNvSpPr/>
              <p:nvPr/>
            </p:nvSpPr>
            <p:spPr>
              <a:xfrm>
                <a:off x="7980020" y="2188678"/>
                <a:ext cx="1429370" cy="938952"/>
              </a:xfrm>
              <a:prstGeom prst="roundRect">
                <a:avLst/>
              </a:prstGeom>
              <a:grp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28" name="TextBox 27">
                <a:extLst>
                  <a:ext uri="{FF2B5EF4-FFF2-40B4-BE49-F238E27FC236}">
                    <a16:creationId xmlns:a16="http://schemas.microsoft.com/office/drawing/2014/main" id="{24715B11-030E-725F-2A40-32EB830E7B87}"/>
                  </a:ext>
                </a:extLst>
              </p:cNvPr>
              <p:cNvSpPr txBox="1"/>
              <p:nvPr/>
            </p:nvSpPr>
            <p:spPr>
              <a:xfrm>
                <a:off x="7671433" y="2297182"/>
                <a:ext cx="1429370" cy="461665"/>
              </a:xfrm>
              <a:prstGeom prst="rect">
                <a:avLst/>
              </a:prstGeom>
              <a:grpFill/>
              <a:ln>
                <a:noFill/>
              </a:ln>
            </p:spPr>
            <p:txBody>
              <a:bodyPr wrap="square">
                <a:spAutoFit/>
              </a:bodyPr>
              <a:lstStyle/>
              <a:p>
                <a:pPr algn="ctr"/>
                <a:r>
                  <a:rPr lang="en-GB" sz="2400" b="1" i="1">
                    <a:latin typeface="Calibri" panose="020F0502020204030204" pitchFamily="34" charset="0"/>
                    <a:cs typeface="Calibri" panose="020F0502020204030204" pitchFamily="34" charset="0"/>
                  </a:rPr>
                  <a:t>587</a:t>
                </a:r>
                <a:endParaRPr lang="en-GB" sz="2400" b="1"/>
              </a:p>
            </p:txBody>
          </p:sp>
          <p:sp>
            <p:nvSpPr>
              <p:cNvPr id="29" name="TextBox 28">
                <a:extLst>
                  <a:ext uri="{FF2B5EF4-FFF2-40B4-BE49-F238E27FC236}">
                    <a16:creationId xmlns:a16="http://schemas.microsoft.com/office/drawing/2014/main" id="{E6E98886-0E68-AC66-6263-5EB79B85881E}"/>
                  </a:ext>
                </a:extLst>
              </p:cNvPr>
              <p:cNvSpPr txBox="1"/>
              <p:nvPr/>
            </p:nvSpPr>
            <p:spPr>
              <a:xfrm>
                <a:off x="7859287" y="2776504"/>
                <a:ext cx="1713431" cy="276999"/>
              </a:xfrm>
              <a:prstGeom prst="rect">
                <a:avLst/>
              </a:prstGeom>
              <a:grpFill/>
              <a:ln>
                <a:noFill/>
              </a:ln>
            </p:spPr>
            <p:txBody>
              <a:bodyPr wrap="square" rtlCol="0">
                <a:spAutoFit/>
              </a:bodyPr>
              <a:lstStyle/>
              <a:p>
                <a:pPr algn="ctr"/>
                <a:r>
                  <a:rPr lang="en-GB" sz="1200" i="1">
                    <a:latin typeface="Calibri" panose="020F0502020204030204" pitchFamily="34" charset="0"/>
                    <a:cs typeface="Calibri" panose="020F0502020204030204" pitchFamily="34" charset="0"/>
                  </a:rPr>
                  <a:t>Av. 5.5 mins per enquiry</a:t>
                </a:r>
              </a:p>
            </p:txBody>
          </p:sp>
        </p:grpSp>
        <p:sp>
          <p:nvSpPr>
            <p:cNvPr id="26" name="TextBox 25">
              <a:extLst>
                <a:ext uri="{FF2B5EF4-FFF2-40B4-BE49-F238E27FC236}">
                  <a16:creationId xmlns:a16="http://schemas.microsoft.com/office/drawing/2014/main" id="{394DEACD-2ED0-54B0-1AF5-B494771C4F9F}"/>
                </a:ext>
              </a:extLst>
            </p:cNvPr>
            <p:cNvSpPr txBox="1"/>
            <p:nvPr/>
          </p:nvSpPr>
          <p:spPr>
            <a:xfrm>
              <a:off x="7864717" y="5748509"/>
              <a:ext cx="1822131" cy="615553"/>
            </a:xfrm>
            <a:prstGeom prst="rect">
              <a:avLst/>
            </a:prstGeom>
            <a:grpFill/>
            <a:ln>
              <a:noFill/>
            </a:ln>
          </p:spPr>
          <p:txBody>
            <a:bodyPr wrap="square">
              <a:spAutoFit/>
            </a:bodyPr>
            <a:lstStyle/>
            <a:p>
              <a:pPr algn="ctr"/>
              <a:r>
                <a:rPr lang="en-GB" sz="1700" b="1" i="1" dirty="0">
                  <a:latin typeface="Calibri" panose="020F0502020204030204" pitchFamily="34" charset="0"/>
                  <a:cs typeface="Calibri" panose="020F0502020204030204" pitchFamily="34" charset="0"/>
                </a:rPr>
                <a:t>Too </a:t>
              </a:r>
            </a:p>
            <a:p>
              <a:pPr algn="ctr"/>
              <a:r>
                <a:rPr lang="en-GB" sz="1700" b="1" i="1" dirty="0">
                  <a:latin typeface="Calibri" panose="020F0502020204030204" pitchFamily="34" charset="0"/>
                  <a:cs typeface="Calibri" panose="020F0502020204030204" pitchFamily="34" charset="0"/>
                </a:rPr>
                <a:t>early</a:t>
              </a:r>
            </a:p>
          </p:txBody>
        </p:sp>
      </p:grpSp>
      <p:grpSp>
        <p:nvGrpSpPr>
          <p:cNvPr id="33" name="Group 32" descr="£947 in processing time. ">
            <a:extLst>
              <a:ext uri="{FF2B5EF4-FFF2-40B4-BE49-F238E27FC236}">
                <a16:creationId xmlns:a16="http://schemas.microsoft.com/office/drawing/2014/main" id="{B01E50CC-A59E-2733-7BB8-60287EDB745C}"/>
              </a:ext>
            </a:extLst>
          </p:cNvPr>
          <p:cNvGrpSpPr/>
          <p:nvPr/>
        </p:nvGrpSpPr>
        <p:grpSpPr>
          <a:xfrm>
            <a:off x="1050220" y="5559228"/>
            <a:ext cx="1906089" cy="840304"/>
            <a:chOff x="183310" y="3450383"/>
            <a:chExt cx="1906089" cy="831924"/>
          </a:xfrm>
        </p:grpSpPr>
        <p:sp>
          <p:nvSpPr>
            <p:cNvPr id="32" name="Oval 31">
              <a:extLst>
                <a:ext uri="{FF2B5EF4-FFF2-40B4-BE49-F238E27FC236}">
                  <a16:creationId xmlns:a16="http://schemas.microsoft.com/office/drawing/2014/main" id="{A7C8C45E-CC25-8386-9A71-3264C891D954}"/>
                </a:ext>
              </a:extLst>
            </p:cNvPr>
            <p:cNvSpPr/>
            <p:nvPr/>
          </p:nvSpPr>
          <p:spPr>
            <a:xfrm>
              <a:off x="183310" y="3450383"/>
              <a:ext cx="851658" cy="831924"/>
            </a:xfrm>
            <a:prstGeom prst="ellipse">
              <a:avLst/>
            </a:prstGeom>
            <a:solidFill>
              <a:schemeClr val="bg1"/>
            </a:solidFill>
            <a:ln w="28575">
              <a:solidFill>
                <a:srgbClr val="FD891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925954B0-F339-0B22-0FC5-A9ABF79191B4}"/>
                </a:ext>
              </a:extLst>
            </p:cNvPr>
            <p:cNvSpPr txBox="1"/>
            <p:nvPr/>
          </p:nvSpPr>
          <p:spPr>
            <a:xfrm>
              <a:off x="1044322" y="3520028"/>
              <a:ext cx="1045077" cy="738664"/>
            </a:xfrm>
            <a:prstGeom prst="rect">
              <a:avLst/>
            </a:prstGeom>
            <a:noFill/>
          </p:spPr>
          <p:txBody>
            <a:bodyPr wrap="square">
              <a:spAutoFit/>
            </a:bodyPr>
            <a:lstStyle/>
            <a:p>
              <a:pPr algn="ctr"/>
              <a:r>
                <a:rPr lang="en-GB" sz="1400" b="1">
                  <a:latin typeface="Calibri" panose="020F0502020204030204" pitchFamily="34" charset="0"/>
                  <a:cs typeface="Calibri" panose="020F0502020204030204" pitchFamily="34" charset="0"/>
                </a:rPr>
                <a:t>£947 in processing time</a:t>
              </a:r>
              <a:endParaRPr lang="en-GB" sz="1400" b="1"/>
            </a:p>
          </p:txBody>
        </p:sp>
        <p:pic>
          <p:nvPicPr>
            <p:cNvPr id="31" name="Graphic 24" descr="Money with solid fill">
              <a:extLst>
                <a:ext uri="{FF2B5EF4-FFF2-40B4-BE49-F238E27FC236}">
                  <a16:creationId xmlns:a16="http://schemas.microsoft.com/office/drawing/2014/main" id="{B3A55748-8EB0-461F-862D-EFF71EF8C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5475" y="3520028"/>
              <a:ext cx="555245" cy="692634"/>
            </a:xfrm>
            <a:prstGeom prst="rect">
              <a:avLst/>
            </a:prstGeom>
          </p:spPr>
        </p:pic>
      </p:grpSp>
      <p:sp>
        <p:nvSpPr>
          <p:cNvPr id="3" name="TextBox 2">
            <a:extLst>
              <a:ext uri="{FF2B5EF4-FFF2-40B4-BE49-F238E27FC236}">
                <a16:creationId xmlns:a16="http://schemas.microsoft.com/office/drawing/2014/main" id="{68CB440A-93C5-4DFE-3EEF-E98D1D110BA4}"/>
              </a:ext>
            </a:extLst>
          </p:cNvPr>
          <p:cNvSpPr txBox="1"/>
          <p:nvPr/>
        </p:nvSpPr>
        <p:spPr>
          <a:xfrm>
            <a:off x="2973853" y="3978770"/>
            <a:ext cx="3908215" cy="2595820"/>
          </a:xfrm>
          <a:prstGeom prst="rect">
            <a:avLst/>
          </a:prstGeom>
          <a:solidFill>
            <a:schemeClr val="bg1"/>
          </a:solidFill>
        </p:spPr>
        <p:txBody>
          <a:bodyPr wrap="square">
            <a:spAutoFit/>
          </a:bodyPr>
          <a:lstStyle/>
          <a:p>
            <a:pPr algn="ctr"/>
            <a:r>
              <a:rPr lang="en-GB" b="1">
                <a:solidFill>
                  <a:schemeClr val="tx1"/>
                </a:solidFill>
                <a:latin typeface="Calibri" panose="020F0502020204030204" pitchFamily="34" charset="0"/>
                <a:cs typeface="Calibri" panose="020F0502020204030204" pitchFamily="34" charset="0"/>
              </a:rPr>
              <a:t>When do customers tell us about their move? </a:t>
            </a:r>
          </a:p>
          <a:p>
            <a:pPr algn="ctr"/>
            <a:r>
              <a:rPr lang="en-GB" sz="1200" b="1">
                <a:solidFill>
                  <a:schemeClr val="tx1"/>
                </a:solidFill>
                <a:latin typeface="Calibri" panose="020F0502020204030204" pitchFamily="34" charset="0"/>
                <a:cs typeface="Calibri" panose="020F0502020204030204" pitchFamily="34" charset="0"/>
              </a:rPr>
              <a:t>(Webform Analysis)</a:t>
            </a:r>
          </a:p>
          <a:p>
            <a:pPr algn="ctr"/>
            <a:endParaRPr lang="en-GB" sz="1200" b="1">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b="1">
                <a:latin typeface="Calibri" panose="020F0502020204030204" pitchFamily="34" charset="0"/>
                <a:cs typeface="Calibri" panose="020F0502020204030204" pitchFamily="34" charset="0"/>
              </a:rPr>
              <a:t>Moving in </a:t>
            </a:r>
            <a:r>
              <a:rPr lang="en-GB" sz="1600">
                <a:latin typeface="Calibri" panose="020F0502020204030204" pitchFamily="34" charset="0"/>
                <a:cs typeface="Calibri" panose="020F0502020204030204" pitchFamily="34" charset="0"/>
              </a:rPr>
              <a:t>more likely to tell us closer to their move date</a:t>
            </a:r>
          </a:p>
          <a:p>
            <a:pPr marL="285750" indent="-285750">
              <a:buFont typeface="Arial" panose="020B0604020202020204" pitchFamily="34" charset="0"/>
              <a:buChar char="•"/>
            </a:pPr>
            <a:r>
              <a:rPr lang="en-GB" sz="1600" b="1">
                <a:latin typeface="Calibri" panose="020F0502020204030204" pitchFamily="34" charset="0"/>
                <a:cs typeface="Calibri" panose="020F0502020204030204" pitchFamily="34" charset="0"/>
              </a:rPr>
              <a:t>Moving</a:t>
            </a:r>
            <a:r>
              <a:rPr lang="en-GB" sz="1600">
                <a:latin typeface="Calibri" panose="020F0502020204030204" pitchFamily="34" charset="0"/>
                <a:cs typeface="Calibri" panose="020F0502020204030204" pitchFamily="34" charset="0"/>
              </a:rPr>
              <a:t> </a:t>
            </a:r>
            <a:r>
              <a:rPr lang="en-GB" sz="1600" b="1">
                <a:latin typeface="Calibri" panose="020F0502020204030204" pitchFamily="34" charset="0"/>
                <a:cs typeface="Calibri" panose="020F0502020204030204" pitchFamily="34" charset="0"/>
              </a:rPr>
              <a:t>out</a:t>
            </a:r>
            <a:r>
              <a:rPr lang="en-GB" sz="1600">
                <a:latin typeface="Calibri" panose="020F0502020204030204" pitchFamily="34" charset="0"/>
                <a:cs typeface="Calibri" panose="020F0502020204030204" pitchFamily="34" charset="0"/>
              </a:rPr>
              <a:t> more likely to tell us in advance</a:t>
            </a:r>
          </a:p>
          <a:p>
            <a:pPr marL="285750" indent="-285750">
              <a:buFont typeface="Arial" panose="020B0604020202020204" pitchFamily="34" charset="0"/>
              <a:buChar char="•"/>
            </a:pPr>
            <a:endParaRPr lang="en-GB" sz="500">
              <a:latin typeface="Calibri" panose="020F0502020204030204" pitchFamily="34" charset="0"/>
              <a:cs typeface="Calibri" panose="020F0502020204030204" pitchFamily="34" charset="0"/>
            </a:endParaRPr>
          </a:p>
          <a:p>
            <a:pPr algn="ctr"/>
            <a:r>
              <a:rPr lang="en-GB" sz="1600" b="1">
                <a:latin typeface="Calibri" panose="020F0502020204030204" pitchFamily="34" charset="0"/>
                <a:cs typeface="Calibri" panose="020F0502020204030204" pitchFamily="34" charset="0"/>
              </a:rPr>
              <a:t>67% of “too early” web demand is from tenants </a:t>
            </a:r>
          </a:p>
        </p:txBody>
      </p:sp>
      <p:sp>
        <p:nvSpPr>
          <p:cNvPr id="2" name="Rectangle: Rounded Corners 1">
            <a:extLst>
              <a:ext uri="{FF2B5EF4-FFF2-40B4-BE49-F238E27FC236}">
                <a16:creationId xmlns:a16="http://schemas.microsoft.com/office/drawing/2014/main" id="{CE5E8941-4993-C033-E57B-B405C3D767AF}"/>
              </a:ext>
            </a:extLst>
          </p:cNvPr>
          <p:cNvSpPr/>
          <p:nvPr/>
        </p:nvSpPr>
        <p:spPr>
          <a:xfrm>
            <a:off x="7767114" y="1747121"/>
            <a:ext cx="4007610" cy="3548839"/>
          </a:xfrm>
          <a:prstGeom prst="roundRect">
            <a:avLst/>
          </a:prstGeom>
          <a:solidFill>
            <a:srgbClr val="FD891C">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It is inevitable, with multiple involved parties, that we will receive duplicate contact. </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There is potential to improve the way third party companies interact with us. </a:t>
            </a:r>
          </a:p>
          <a:p>
            <a:pPr marL="285750" indent="-285750">
              <a:buFont typeface="Arial" panose="020B0604020202020204" pitchFamily="34" charset="0"/>
              <a:buChar char="•"/>
            </a:pPr>
            <a:endParaRPr lang="en-GB" sz="500">
              <a:solidFill>
                <a:schemeClr val="tx1"/>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Customers like to tell us in advance of their move out of RBC, especially tenants.</a:t>
            </a:r>
          </a:p>
          <a:p>
            <a:pPr marL="285750" indent="-285750">
              <a:buFont typeface="Arial" panose="020B0604020202020204" pitchFamily="34" charset="0"/>
              <a:buChar char="•"/>
            </a:pPr>
            <a:r>
              <a:rPr lang="en-GB" sz="1600">
                <a:solidFill>
                  <a:schemeClr val="tx1"/>
                </a:solidFill>
                <a:latin typeface="Calibri" panose="020F0502020204030204" pitchFamily="34" charset="0"/>
                <a:cs typeface="Calibri" panose="020F0502020204030204" pitchFamily="34" charset="0"/>
              </a:rPr>
              <a:t>Most customers are notifying us within the 7-day limit. </a:t>
            </a:r>
          </a:p>
        </p:txBody>
      </p:sp>
      <p:sp>
        <p:nvSpPr>
          <p:cNvPr id="60" name="Rectangle: Rounded Corners 59">
            <a:extLst>
              <a:ext uri="{FF2B5EF4-FFF2-40B4-BE49-F238E27FC236}">
                <a16:creationId xmlns:a16="http://schemas.microsoft.com/office/drawing/2014/main" id="{FC46B1C0-5481-83A9-A1ED-D581C19948A7}"/>
              </a:ext>
              <a:ext uri="{C183D7F6-B498-43B3-948B-1728B52AA6E4}">
                <adec:decorative xmlns:adec="http://schemas.microsoft.com/office/drawing/2017/decorative" val="1"/>
              </a:ext>
            </a:extLst>
          </p:cNvPr>
          <p:cNvSpPr/>
          <p:nvPr/>
        </p:nvSpPr>
        <p:spPr>
          <a:xfrm>
            <a:off x="586154" y="795581"/>
            <a:ext cx="6705600" cy="2877711"/>
          </a:xfrm>
          <a:prstGeom prst="roundRect">
            <a:avLst/>
          </a:prstGeom>
          <a:noFill/>
          <a:ln w="28575">
            <a:solidFill>
              <a:schemeClr val="tx1"/>
            </a:solidFill>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b="1">
              <a:solidFill>
                <a:schemeClr val="tx1"/>
              </a:solidFill>
              <a:latin typeface="Calibri" panose="020F0502020204030204" pitchFamily="34" charset="0"/>
              <a:cs typeface="Calibri" panose="020F0502020204030204" pitchFamily="34" charset="0"/>
            </a:endParaRPr>
          </a:p>
          <a:p>
            <a:pPr algn="ctr"/>
            <a:endParaRPr lang="en-GB" b="1">
              <a:solidFill>
                <a:schemeClr val="tx1"/>
              </a:solidFill>
              <a:latin typeface="Calibri" panose="020F0502020204030204" pitchFamily="34" charset="0"/>
              <a:cs typeface="Calibri" panose="020F0502020204030204" pitchFamily="34" charset="0"/>
            </a:endParaRPr>
          </a:p>
          <a:p>
            <a:pPr algn="ctr"/>
            <a:endParaRPr lang="en-GB" b="1">
              <a:solidFill>
                <a:schemeClr val="tx1"/>
              </a:solidFill>
              <a:latin typeface="Calibri" panose="020F0502020204030204" pitchFamily="34" charset="0"/>
              <a:cs typeface="Calibri" panose="020F0502020204030204" pitchFamily="34" charset="0"/>
            </a:endParaRPr>
          </a:p>
          <a:p>
            <a:pPr algn="ctr"/>
            <a:endParaRPr lang="en-GB" b="1">
              <a:solidFill>
                <a:schemeClr val="tx1"/>
              </a:solidFill>
              <a:latin typeface="Calibri" panose="020F0502020204030204" pitchFamily="34" charset="0"/>
              <a:cs typeface="Calibri" panose="020F0502020204030204" pitchFamily="34" charset="0"/>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a:p>
            <a:pPr algn="ctr"/>
            <a:endParaRPr lang="en-GB">
              <a:solidFill>
                <a:schemeClr val="tx1"/>
              </a:solidFill>
            </a:endParaRPr>
          </a:p>
        </p:txBody>
      </p:sp>
    </p:spTree>
    <p:extLst>
      <p:ext uri="{BB962C8B-B14F-4D97-AF65-F5344CB8AC3E}">
        <p14:creationId xmlns:p14="http://schemas.microsoft.com/office/powerpoint/2010/main" val="2100475231"/>
      </p:ext>
    </p:extLst>
  </p:cSld>
  <p:clrMapOvr>
    <a:masterClrMapping/>
  </p:clrMapOvr>
</p:sld>
</file>

<file path=ppt/theme/theme1.xml><?xml version="1.0" encoding="utf-8"?>
<a:theme xmlns:a="http://schemas.openxmlformats.org/drawingml/2006/main" name="CitationVTI">
  <a:themeElements>
    <a:clrScheme name="Citation">
      <a:dk1>
        <a:sysClr val="windowText" lastClr="000000"/>
      </a:dk1>
      <a:lt1>
        <a:sysClr val="window" lastClr="FFFFFF"/>
      </a:lt1>
      <a:dk2>
        <a:srgbClr val="01375D"/>
      </a:dk2>
      <a:lt2>
        <a:srgbClr val="F3F2EF"/>
      </a:lt2>
      <a:accent1>
        <a:srgbClr val="29A3D2"/>
      </a:accent1>
      <a:accent2>
        <a:srgbClr val="0669AC"/>
      </a:accent2>
      <a:accent3>
        <a:srgbClr val="FD891C"/>
      </a:accent3>
      <a:accent4>
        <a:srgbClr val="FD6927"/>
      </a:accent4>
      <a:accent5>
        <a:srgbClr val="F95131"/>
      </a:accent5>
      <a:accent6>
        <a:srgbClr val="CE5FAE"/>
      </a:accent6>
      <a:hlink>
        <a:srgbClr val="0F8EC1"/>
      </a:hlink>
      <a:folHlink>
        <a:srgbClr val="DC6400"/>
      </a:folHlink>
    </a:clrScheme>
    <a:fontScheme name="Grandview">
      <a:majorFont>
        <a:latin typeface="Grandview"/>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tationVTI" id="{4899D957-8B31-4AB5-A19D-CB0353FFB667}" vid="{430294D6-2412-4BD3-B567-F0976EA493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440ab2c6-92e3-4ec9-a5ff-4ce96162f3f6}" enabled="0" method="" siteId="{440ab2c6-92e3-4ec9-a5ff-4ce96162f3f6}" removed="1"/>
</clbl:labelList>
</file>

<file path=docProps/app.xml><?xml version="1.0" encoding="utf-8"?>
<Properties xmlns="http://schemas.openxmlformats.org/officeDocument/2006/extended-properties" xmlns:vt="http://schemas.openxmlformats.org/officeDocument/2006/docPropsVTypes">
  <TotalTime>0</TotalTime>
  <Words>4340</Words>
  <Application>Microsoft Office PowerPoint</Application>
  <PresentationFormat>Widescreen</PresentationFormat>
  <Paragraphs>667</Paragraphs>
  <Slides>28</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Courier New</vt:lpstr>
      <vt:lpstr>Grandview</vt:lpstr>
      <vt:lpstr>Grandview Display</vt:lpstr>
      <vt:lpstr>Segoe UI</vt:lpstr>
      <vt:lpstr>Söhne</vt:lpstr>
      <vt:lpstr>CitationVTI</vt:lpstr>
      <vt:lpstr>Tell us you’re moving</vt:lpstr>
      <vt:lpstr>Moving home</vt:lpstr>
      <vt:lpstr> Why are we looking at this? 1</vt:lpstr>
      <vt:lpstr>Project scope</vt:lpstr>
      <vt:lpstr>Project Activity</vt:lpstr>
      <vt:lpstr>Process findings</vt:lpstr>
      <vt:lpstr>Customer demand</vt:lpstr>
      <vt:lpstr>Council tax  process findings</vt:lpstr>
      <vt:lpstr>Council tax process findings 1</vt:lpstr>
      <vt:lpstr>Council tax process findings 2</vt:lpstr>
      <vt:lpstr>Benefits process findings</vt:lpstr>
      <vt:lpstr>Electoral registration </vt:lpstr>
      <vt:lpstr>Waste services –garden waste  </vt:lpstr>
      <vt:lpstr>Waste services – clinical waste</vt:lpstr>
      <vt:lpstr>Waste services – assisted collections</vt:lpstr>
      <vt:lpstr>Customer behaviour</vt:lpstr>
      <vt:lpstr>Customer behaviour 1</vt:lpstr>
      <vt:lpstr>Customer behaviour 2</vt:lpstr>
      <vt:lpstr>User research 1</vt:lpstr>
      <vt:lpstr>USER RESEARCH 2</vt:lpstr>
      <vt:lpstr>User research 3</vt:lpstr>
      <vt:lpstr>User research 4</vt:lpstr>
      <vt:lpstr>USER RESEARCH 5</vt:lpstr>
      <vt:lpstr>UR findings</vt:lpstr>
      <vt:lpstr>Overall findings</vt:lpstr>
      <vt:lpstr>Why are we looking at this? 2</vt:lpstr>
      <vt:lpstr>Integrated service</vt:lpstr>
      <vt:lpstr>Next steps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2024-05-23T14:31:23Z</dcterms:created>
  <dcterms:modified xsi:type="dcterms:W3CDTF">2024-05-23T14:34:24Z</dcterms:modified>
</cp:coreProperties>
</file>