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Poppins"/>
      <p:regular r:id="rId27"/>
      <p:bold r:id="rId28"/>
      <p:italic r:id="rId29"/>
      <p:boldItalic r:id="rId30"/>
    </p:embeddedFont>
    <p:embeddedFont>
      <p:font typeface="Poppins Medium"/>
      <p:regular r:id="rId31"/>
      <p:bold r:id="rId32"/>
      <p:italic r:id="rId33"/>
      <p:boldItalic r:id="rId34"/>
    </p:embeddedFont>
    <p:embeddedFont>
      <p:font typeface="Helvetica Neue"/>
      <p:regular r:id="rId35"/>
      <p:bold r:id="rId36"/>
      <p:italic r:id="rId37"/>
      <p:boldItalic r:id="rId38"/>
    </p:embeddedFont>
    <p:embeddedFont>
      <p:font typeface="Roboto Light"/>
      <p:regular r:id="rId39"/>
      <p:bold r:id="rId40"/>
      <p:italic r:id="rId41"/>
      <p:boldItalic r:id="rId42"/>
    </p:embeddedFont>
    <p:embeddedFont>
      <p:font typeface="Poppins SemiBold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160">
          <p15:clr>
            <a:srgbClr val="A4A3A4"/>
          </p15:clr>
        </p15:guide>
        <p15:guide id="2" pos="2880">
          <p15:clr>
            <a:srgbClr val="A4A3A4"/>
          </p15:clr>
        </p15:guide>
        <p15:guide id="3" pos="5386">
          <p15:clr>
            <a:srgbClr val="9AA0A6"/>
          </p15:clr>
        </p15:guide>
        <p15:guide id="4" orient="horz" pos="1443">
          <p15:clr>
            <a:srgbClr val="9AA0A6"/>
          </p15:clr>
        </p15:guide>
        <p15:guide id="5" pos="283">
          <p15:clr>
            <a:srgbClr val="9AA0A6"/>
          </p15:clr>
        </p15:guide>
        <p15:guide id="6" orient="horz" pos="113">
          <p15:clr>
            <a:srgbClr val="9AA0A6"/>
          </p15:clr>
        </p15:guide>
        <p15:guide id="7" orient="horz" pos="794">
          <p15:clr>
            <a:srgbClr val="9AA0A6"/>
          </p15:clr>
        </p15:guide>
        <p15:guide id="8" pos="3202">
          <p15:clr>
            <a:srgbClr val="9AA0A6"/>
          </p15:clr>
        </p15:guide>
        <p15:guide id="9" orient="horz" pos="471">
          <p15:clr>
            <a:srgbClr val="9AA0A6"/>
          </p15:clr>
        </p15:guide>
        <p15:guide id="10" pos="231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160" orient="horz"/>
        <p:guide pos="2880"/>
        <p:guide pos="5386"/>
        <p:guide pos="1443" orient="horz"/>
        <p:guide pos="283"/>
        <p:guide pos="113" orient="horz"/>
        <p:guide pos="794" orient="horz"/>
        <p:guide pos="3202"/>
        <p:guide pos="471" orient="horz"/>
        <p:guide pos="2318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9" Type="http://schemas.openxmlformats.org/officeDocument/2006/relationships/font" Target="fonts/RobotoLight-regular.fntdata"/><Relationship Id="rId18" Type="http://schemas.openxmlformats.org/officeDocument/2006/relationships/slide" Target="slides/slide13.xml"/><Relationship Id="rId42" Type="http://schemas.openxmlformats.org/officeDocument/2006/relationships/font" Target="fonts/RobotoLight-boldItalic.fntdata"/><Relationship Id="rId21" Type="http://schemas.openxmlformats.org/officeDocument/2006/relationships/slide" Target="slides/slide16.xml"/><Relationship Id="rId34" Type="http://schemas.openxmlformats.org/officeDocument/2006/relationships/font" Target="fonts/PoppinsMedium-boldItalic.fntdata"/><Relationship Id="rId47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29" Type="http://schemas.openxmlformats.org/officeDocument/2006/relationships/font" Target="fonts/Poppins-italic.fntdata"/><Relationship Id="rId16" Type="http://schemas.openxmlformats.org/officeDocument/2006/relationships/slide" Target="slides/slide11.xml"/><Relationship Id="rId40" Type="http://schemas.openxmlformats.org/officeDocument/2006/relationships/font" Target="fonts/RobotoLight-bold.fntdata"/><Relationship Id="rId24" Type="http://schemas.openxmlformats.org/officeDocument/2006/relationships/font" Target="fonts/Roboto-bold.fntdata"/><Relationship Id="rId45" Type="http://schemas.openxmlformats.org/officeDocument/2006/relationships/font" Target="fonts/PoppinsSemiBold-italic.fntdata"/><Relationship Id="rId11" Type="http://schemas.openxmlformats.org/officeDocument/2006/relationships/slide" Target="slides/slide6.xml"/><Relationship Id="rId32" Type="http://schemas.openxmlformats.org/officeDocument/2006/relationships/font" Target="fonts/PoppinsMedium-bold.fntdata"/><Relationship Id="rId37" Type="http://schemas.openxmlformats.org/officeDocument/2006/relationships/font" Target="fonts/HelveticaNeue-italic.fntdata"/><Relationship Id="rId23" Type="http://schemas.openxmlformats.org/officeDocument/2006/relationships/font" Target="fonts/Roboto-regular.fntdata"/><Relationship Id="rId28" Type="http://schemas.openxmlformats.org/officeDocument/2006/relationships/font" Target="fonts/Poppins-bold.fntdata"/><Relationship Id="rId5" Type="http://schemas.openxmlformats.org/officeDocument/2006/relationships/notesMaster" Target="notesMasters/notesMaster1.xml"/><Relationship Id="rId15" Type="http://schemas.openxmlformats.org/officeDocument/2006/relationships/slide" Target="slides/slide10.xml"/><Relationship Id="rId36" Type="http://schemas.openxmlformats.org/officeDocument/2006/relationships/font" Target="fonts/HelveticaNeue-bold.fntdata"/><Relationship Id="rId49" Type="http://schemas.openxmlformats.org/officeDocument/2006/relationships/customXml" Target="../customXml/item3.xml"/><Relationship Id="rId44" Type="http://schemas.openxmlformats.org/officeDocument/2006/relationships/font" Target="fonts/PoppinsSemiBold-bold.fntdata"/><Relationship Id="rId31" Type="http://schemas.openxmlformats.org/officeDocument/2006/relationships/font" Target="fonts/PoppinsMedium-regular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22" Type="http://schemas.openxmlformats.org/officeDocument/2006/relationships/slide" Target="slides/slide17.xml"/><Relationship Id="rId43" Type="http://schemas.openxmlformats.org/officeDocument/2006/relationships/font" Target="fonts/PoppinsSemiBold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7" Type="http://schemas.openxmlformats.org/officeDocument/2006/relationships/font" Target="fonts/Poppins-regular.fntdata"/><Relationship Id="rId30" Type="http://schemas.openxmlformats.org/officeDocument/2006/relationships/font" Target="fonts/Poppins-boldItalic.fntdata"/><Relationship Id="rId35" Type="http://schemas.openxmlformats.org/officeDocument/2006/relationships/font" Target="fonts/HelveticaNeue-regular.fntdata"/><Relationship Id="rId14" Type="http://schemas.openxmlformats.org/officeDocument/2006/relationships/slide" Target="slides/slide9.xml"/><Relationship Id="rId48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46" Type="http://schemas.openxmlformats.org/officeDocument/2006/relationships/font" Target="fonts/PoppinsSemiBold-boldItalic.fntdata"/><Relationship Id="rId25" Type="http://schemas.openxmlformats.org/officeDocument/2006/relationships/font" Target="fonts/Roboto-italic.fntdata"/><Relationship Id="rId33" Type="http://schemas.openxmlformats.org/officeDocument/2006/relationships/font" Target="fonts/PoppinsMedium-italic.fntdata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8" Type="http://schemas.openxmlformats.org/officeDocument/2006/relationships/font" Target="fonts/HelveticaNeue-boldItalic.fntdata"/><Relationship Id="rId20" Type="http://schemas.openxmlformats.org/officeDocument/2006/relationships/slide" Target="slides/slide15.xml"/><Relationship Id="rId41" Type="http://schemas.openxmlformats.org/officeDocument/2006/relationships/font" Target="fonts/RobotoLight-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7e6186dc6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7e6186dc6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60007d815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60007d815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60007d815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60007d815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Ash / Areeba?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53d2afd08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e53d2afd08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Ash / Areeba?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6d9fccb64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6d9fccb64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Ash / Areeba?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e53d2afd08_3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e53d2afd08_3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e53d2afd08_3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1e53d2afd08_3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e53d2afd08_3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e53d2afd08_3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3bd6b426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3bd6b42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Started with understanding the problem at hand; summary of this is as detailed above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5b7cd63d0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5b7cd63d0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e53d2afd08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e53d2afd08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Started with understanding the problem at hand; summary of this is as detailed above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60c1a1846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60c1a1846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This then lead to creating some assumptions to test in the project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dea39a1c7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dea39a1c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bf17328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5bf17328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Verity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67e6186dc6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67e6186dc6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67e6186dc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67e6186dc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Ash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hyperlink" Target="https://localdigital.gov.uk/fund" TargetMode="External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Relationship Id="rId4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png"/><Relationship Id="rId4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1.png"/><Relationship Id="rId4" Type="http://schemas.openxmlformats.org/officeDocument/2006/relationships/image" Target="../media/image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5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8.jpg"/><Relationship Id="rId11" Type="http://schemas.openxmlformats.org/officeDocument/2006/relationships/image" Target="../media/image11.png"/><Relationship Id="rId10" Type="http://schemas.openxmlformats.org/officeDocument/2006/relationships/image" Target="../media/image14.png"/><Relationship Id="rId12" Type="http://schemas.openxmlformats.org/officeDocument/2006/relationships/image" Target="../media/image9.png"/><Relationship Id="rId9" Type="http://schemas.openxmlformats.org/officeDocument/2006/relationships/image" Target="../media/image3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10.jpg"/><Relationship Id="rId8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0.pn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9388" y="1298150"/>
            <a:ext cx="8520600" cy="91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4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Sprint Feedback # 2</a:t>
            </a:r>
            <a:endParaRPr sz="4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Taxi Licensing Alpha</a:t>
            </a:r>
            <a:endParaRPr sz="48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8150" y="4376325"/>
            <a:ext cx="1928960" cy="46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684" y="597322"/>
            <a:ext cx="2122600" cy="217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600001">
            <a:off x="7655300" y="267750"/>
            <a:ext cx="981075" cy="139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336050" y="3132950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15th August 2023</a:t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7950" y="3852800"/>
            <a:ext cx="1042750" cy="10427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 txBox="1"/>
          <p:nvPr/>
        </p:nvSpPr>
        <p:spPr>
          <a:xfrm>
            <a:off x="2446150" y="4669975"/>
            <a:ext cx="4090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900">
                <a:solidFill>
                  <a:schemeClr val="dk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This project has been funded by the </a:t>
            </a:r>
            <a:r>
              <a:rPr i="1" lang="en-GB" sz="900" u="sng">
                <a:solidFill>
                  <a:srgbClr val="009B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DLUHC Local Digital Fund</a:t>
            </a:r>
            <a:endParaRPr sz="900"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508270" y="180000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2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Discussion Guide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6" name="Google Shape;22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6750" y="903350"/>
            <a:ext cx="2730250" cy="32343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27" name="Google Shape;227;p22"/>
          <p:cNvSpPr txBox="1"/>
          <p:nvPr/>
        </p:nvSpPr>
        <p:spPr>
          <a:xfrm>
            <a:off x="2116350" y="500100"/>
            <a:ext cx="3500400" cy="4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Creating a discussion guide for sessions is the best way to both have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consistency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across interviews but also prepare in case conversations divert from the intended topic.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The discussion guide was formed  from working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collaboratively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with the councils and collating the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data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gathered in the user research workshops.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We’ll be using this discussion guide across all locations. It is split into 2 sections: an initial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user interview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with the license holders and concept testing of the Rushmoor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prototype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8" name="Google Shape;22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 txBox="1"/>
          <p:nvPr>
            <p:ph type="ctrTitle"/>
          </p:nvPr>
        </p:nvSpPr>
        <p:spPr>
          <a:xfrm>
            <a:off x="164500" y="1665575"/>
            <a:ext cx="57465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Efficiency &amp; </a:t>
            </a: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Streamlining</a:t>
            </a: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Business Processes</a:t>
            </a: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4" name="Google Shape;2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823" y="877175"/>
            <a:ext cx="2857501" cy="4266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4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4"/>
          <p:cNvSpPr txBox="1"/>
          <p:nvPr/>
        </p:nvSpPr>
        <p:spPr>
          <a:xfrm>
            <a:off x="62500" y="721450"/>
            <a:ext cx="2178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Sprint Summary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1" name="Google Shape;2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75" y="2228150"/>
            <a:ext cx="2119675" cy="239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/>
        </p:nvSpPr>
        <p:spPr>
          <a:xfrm>
            <a:off x="2731750" y="385075"/>
            <a:ext cx="5997900" cy="4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Another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goal of this sprint was to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understand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identify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any key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opportunities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pain points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of the ‘manage my license’ process across councils.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Some of the overall early findings we are discovering:</a:t>
            </a:r>
            <a:br>
              <a:rPr b="1" lang="en-GB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Though the core process is the same, each council has a different approach to how they ‘remind’ license holders of any documents or evidence needed for their license.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E.g. Rushmoor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email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license holders reminders for what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evidence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is needed, Basingstoke send out scheduled reminder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letters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&amp; North Tyneside send printed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forms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to be completed and emailed back.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All councils seem to have similar pain points: license holders don’t seem to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understand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what needs to be submitted and why, they rely on the councils to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guide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them through 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r>
              <a:rPr lang="en-GB">
                <a:latin typeface="Poppins"/>
                <a:ea typeface="Poppins"/>
                <a:cs typeface="Poppins"/>
                <a:sym typeface="Poppins"/>
              </a:rPr>
              <a:t>the process. 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3" name="Google Shape;24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"/>
          <p:cNvSpPr/>
          <p:nvPr/>
        </p:nvSpPr>
        <p:spPr>
          <a:xfrm>
            <a:off x="0" y="0"/>
            <a:ext cx="1952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5"/>
          <p:cNvSpPr txBox="1"/>
          <p:nvPr/>
        </p:nvSpPr>
        <p:spPr>
          <a:xfrm>
            <a:off x="150" y="747625"/>
            <a:ext cx="23145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Service Blueprints   </a:t>
            </a:r>
            <a:endParaRPr b="1" sz="2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5"/>
          <p:cNvSpPr txBox="1"/>
          <p:nvPr/>
        </p:nvSpPr>
        <p:spPr>
          <a:xfrm>
            <a:off x="2422900" y="13200"/>
            <a:ext cx="6549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51" name="Google Shape;251;p25"/>
          <p:cNvPicPr preferRelativeResize="0"/>
          <p:nvPr/>
        </p:nvPicPr>
        <p:blipFill rotWithShape="1">
          <a:blip r:embed="rId3">
            <a:alphaModFix/>
          </a:blip>
          <a:srcRect b="0" l="3869" r="50338" t="0"/>
          <a:stretch/>
        </p:blipFill>
        <p:spPr>
          <a:xfrm>
            <a:off x="5507500" y="307300"/>
            <a:ext cx="3636500" cy="4528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/>
          <p:nvPr/>
        </p:nvSpPr>
        <p:spPr>
          <a:xfrm>
            <a:off x="2087475" y="383975"/>
            <a:ext cx="31722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Whilst having these discussions with the council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licensing teams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, we’ve been updating the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service blueprints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for each council.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This has really helped us identify any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differences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similarities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between the councils. 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will be taking the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pain points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opportunities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from these blueprints and collate them with the findings from the upcoming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license holder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research.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will then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ideate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around possible digital solutions to those opportunities &amp; problems.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53" name="Google Shape;25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/>
          <p:nvPr/>
        </p:nvSpPr>
        <p:spPr>
          <a:xfrm>
            <a:off x="0" y="0"/>
            <a:ext cx="1952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"/>
          <p:cNvSpPr txBox="1"/>
          <p:nvPr/>
        </p:nvSpPr>
        <p:spPr>
          <a:xfrm>
            <a:off x="150" y="747625"/>
            <a:ext cx="23145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Early pain points &amp; opportunities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0" name="Google Shape;260;p26"/>
          <p:cNvSpPr txBox="1"/>
          <p:nvPr/>
        </p:nvSpPr>
        <p:spPr>
          <a:xfrm>
            <a:off x="2422900" y="13200"/>
            <a:ext cx="6549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1" name="Google Shape;261;p26"/>
          <p:cNvSpPr txBox="1"/>
          <p:nvPr/>
        </p:nvSpPr>
        <p:spPr>
          <a:xfrm>
            <a:off x="2099900" y="148300"/>
            <a:ext cx="3880200" cy="432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Though we haven’t analysed all of the findings from the council interviews yet, here are some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early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discoveries: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Pain Points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178899" lvl="0" marL="179999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Working through the list of letters/emails to send out is really time consuming. Drivers are not on top of their own licenses.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8899" lvl="0" marL="17999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Around half of drivers don't respond to their emails.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Opportunities, how might we…</a:t>
            </a:r>
            <a:br>
              <a:rPr b="1"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Reduce the amount of checks the licensing team have to go through?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Discover more effective methods of communication with license holders?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178899" lvl="0" marL="17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Introduce automation in to the reminder process? so dates and notes don't have to be manually entered and updated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2" name="Google Shape;2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67300" y="1193475"/>
            <a:ext cx="2705500" cy="3950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DC81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7"/>
          <p:cNvSpPr txBox="1"/>
          <p:nvPr/>
        </p:nvSpPr>
        <p:spPr>
          <a:xfrm>
            <a:off x="360000" y="388075"/>
            <a:ext cx="72870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Next Sprint Focus 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7"/>
          <p:cNvSpPr txBox="1"/>
          <p:nvPr/>
        </p:nvSpPr>
        <p:spPr>
          <a:xfrm>
            <a:off x="750600" y="1260000"/>
            <a:ext cx="508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Conduct &amp; Analyse </a:t>
            </a:r>
            <a:r>
              <a:rPr lang="en-GB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Licence</a:t>
            </a:r>
            <a:r>
              <a:rPr lang="en-GB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Holder Interviews </a:t>
            </a:r>
            <a:endParaRPr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0" name="Google Shape;270;p27"/>
          <p:cNvSpPr txBox="1"/>
          <p:nvPr/>
        </p:nvSpPr>
        <p:spPr>
          <a:xfrm>
            <a:off x="756025" y="3815500"/>
            <a:ext cx="8028000" cy="6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Recruitment for User Research Round 2 </a:t>
            </a:r>
            <a:br>
              <a:rPr lang="en-GB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</a:br>
            <a:r>
              <a:rPr lang="en-GB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(Prototype based usability remote sessions)</a:t>
            </a:r>
            <a:endParaRPr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1" name="Google Shape;271;p27"/>
          <p:cNvSpPr txBox="1"/>
          <p:nvPr/>
        </p:nvSpPr>
        <p:spPr>
          <a:xfrm>
            <a:off x="190500" y="1152525"/>
            <a:ext cx="71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r>
              <a:rPr lang="en-GB" sz="4000">
                <a:solidFill>
                  <a:srgbClr val="F5B80D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4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117925" y="2291450"/>
            <a:ext cx="71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00"/>
          </a:p>
        </p:txBody>
      </p:sp>
      <p:sp>
        <p:nvSpPr>
          <p:cNvPr id="273" name="Google Shape;273;p27"/>
          <p:cNvSpPr txBox="1"/>
          <p:nvPr/>
        </p:nvSpPr>
        <p:spPr>
          <a:xfrm>
            <a:off x="750600" y="2416325"/>
            <a:ext cx="382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Ideation of New Service </a:t>
            </a:r>
            <a:endParaRPr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117925" y="3758975"/>
            <a:ext cx="714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00"/>
          </a:p>
        </p:txBody>
      </p:sp>
      <p:pic>
        <p:nvPicPr>
          <p:cNvPr id="275" name="Google Shape;2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200" y="1886829"/>
            <a:ext cx="8727148" cy="305534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8"/>
          <p:cNvSpPr txBox="1"/>
          <p:nvPr>
            <p:ph type="ctrTitle"/>
          </p:nvPr>
        </p:nvSpPr>
        <p:spPr>
          <a:xfrm>
            <a:off x="337575" y="141600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Delivery plan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83" name="Google Shape;283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6887" y="1383000"/>
            <a:ext cx="486000" cy="5746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8"/>
          <p:cNvSpPr txBox="1"/>
          <p:nvPr/>
        </p:nvSpPr>
        <p:spPr>
          <a:xfrm>
            <a:off x="4056888" y="1083000"/>
            <a:ext cx="951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33333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We’re here</a:t>
            </a:r>
            <a:endParaRPr sz="1100">
              <a:solidFill>
                <a:srgbClr val="333333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pic>
        <p:nvPicPr>
          <p:cNvPr id="285" name="Google Shape;285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8270" y="180000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/>
          <p:nvPr>
            <p:ph type="ctrTitle"/>
          </p:nvPr>
        </p:nvSpPr>
        <p:spPr>
          <a:xfrm>
            <a:off x="352325" y="911700"/>
            <a:ext cx="50967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Thank you! </a:t>
            </a:r>
            <a:b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Q&amp;A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91" name="Google Shape;29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98038" y="1220150"/>
            <a:ext cx="35052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9"/>
          <p:cNvSpPr txBox="1"/>
          <p:nvPr/>
        </p:nvSpPr>
        <p:spPr>
          <a:xfrm>
            <a:off x="450000" y="2980200"/>
            <a:ext cx="43893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do you feel about work we reviewed today?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excites you the most? 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What is the one thing you would like to change?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200"/>
              <a:buFont typeface="Poppins"/>
              <a:buChar char="-"/>
            </a:pPr>
            <a:r>
              <a:rPr lang="en-GB" sz="1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How can we improve future Show&amp;Tells?</a:t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sz="12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 txBox="1"/>
          <p:nvPr>
            <p:ph type="ctrTitle"/>
          </p:nvPr>
        </p:nvSpPr>
        <p:spPr>
          <a:xfrm>
            <a:off x="337575" y="141600"/>
            <a:ext cx="82125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Agenda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 txBox="1"/>
          <p:nvPr/>
        </p:nvSpPr>
        <p:spPr>
          <a:xfrm>
            <a:off x="5523113" y="36787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50" y="1848150"/>
            <a:ext cx="2023600" cy="192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type="ctrTitle"/>
          </p:nvPr>
        </p:nvSpPr>
        <p:spPr>
          <a:xfrm>
            <a:off x="3679200" y="1599675"/>
            <a:ext cx="3905700" cy="225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Project Goals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Sprint Focus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Delivery plan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Next Sprint Focus 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600"/>
              <a:buFont typeface="Poppins"/>
              <a:buChar char="●"/>
            </a:pPr>
            <a:r>
              <a:rPr b="1" lang="en-GB" sz="16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Feedback and Q&amp;A</a:t>
            </a:r>
            <a:endParaRPr b="1"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8270" y="180000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5205275" y="989775"/>
            <a:ext cx="3439800" cy="3831900"/>
          </a:xfrm>
          <a:prstGeom prst="flowChartAlternateProcess">
            <a:avLst/>
          </a:prstGeom>
          <a:solidFill>
            <a:srgbClr val="00718F">
              <a:alpha val="293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459825" y="994675"/>
            <a:ext cx="4422600" cy="38319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5"/>
          <p:cNvSpPr txBox="1"/>
          <p:nvPr>
            <p:ph type="ctrTitle"/>
          </p:nvPr>
        </p:nvSpPr>
        <p:spPr>
          <a:xfrm>
            <a:off x="360000" y="388075"/>
            <a:ext cx="7287000" cy="53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Meet the team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85575" y="2029084"/>
            <a:ext cx="1895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>
                <a:solidFill>
                  <a:schemeClr val="dk1"/>
                </a:solidFill>
              </a:rPr>
              <a:t>Seyed Razavi-</a:t>
            </a:r>
            <a:br>
              <a:rPr b="1" lang="en-GB" sz="900">
                <a:solidFill>
                  <a:schemeClr val="dk1"/>
                </a:solidFill>
              </a:rPr>
            </a:br>
            <a:r>
              <a:rPr b="1" lang="en-GB" sz="900">
                <a:solidFill>
                  <a:schemeClr val="dk1"/>
                </a:solidFill>
              </a:rPr>
              <a:t>Nematollahi</a:t>
            </a:r>
            <a:endParaRPr b="1" sz="9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</a:rPr>
              <a:t>Lead Solutions </a:t>
            </a:r>
            <a:br>
              <a:rPr lang="en-GB" sz="900">
                <a:solidFill>
                  <a:schemeClr val="dk1"/>
                </a:solidFill>
              </a:rPr>
            </a:br>
            <a:r>
              <a:rPr lang="en-GB" sz="900">
                <a:solidFill>
                  <a:schemeClr val="dk1"/>
                </a:solidFill>
              </a:rPr>
              <a:t>Architect</a:t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3" y="1223025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2" name="Google Shape;82;p15"/>
          <p:cNvSpPr txBox="1"/>
          <p:nvPr/>
        </p:nvSpPr>
        <p:spPr>
          <a:xfrm>
            <a:off x="1901441" y="2085924"/>
            <a:ext cx="15078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900"/>
              <a:t>Giulio Folino</a:t>
            </a:r>
            <a:endParaRPr b="1" sz="9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/>
              <a:t>Agile Delivery Manager</a:t>
            </a:r>
            <a:endParaRPr sz="900"/>
          </a:p>
        </p:txBody>
      </p:sp>
      <p:pic>
        <p:nvPicPr>
          <p:cNvPr id="83" name="Google Shape;8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0215" y="2829066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938362" y="3692155"/>
            <a:ext cx="1008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Verity Nelson</a:t>
            </a:r>
            <a:b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Senior</a:t>
            </a: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Content Designer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20868" y="2829371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6" name="Google Shape;86;p15"/>
          <p:cNvSpPr txBox="1"/>
          <p:nvPr/>
        </p:nvSpPr>
        <p:spPr>
          <a:xfrm>
            <a:off x="2190917" y="3700420"/>
            <a:ext cx="1008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Bradley Reeder </a:t>
            </a:r>
            <a:b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Senior</a:t>
            </a: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User Researcher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7" name="Google Shape;8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85596" y="2812886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3468387" y="3685982"/>
            <a:ext cx="10086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Ash Middleton</a:t>
            </a:r>
            <a:b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User Researcher (Lead User Experience Designer)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45693" y="1223030"/>
            <a:ext cx="725100" cy="756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3428487" y="2152133"/>
            <a:ext cx="1008600" cy="3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Areeba Siddiqui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Product Manager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635675" y="1558900"/>
            <a:ext cx="942300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5"/>
          <p:cNvSpPr txBox="1"/>
          <p:nvPr/>
        </p:nvSpPr>
        <p:spPr>
          <a:xfrm>
            <a:off x="5602525" y="2520133"/>
            <a:ext cx="1008600" cy="7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Alex Stone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Business Analyst/Service Designer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254975" y="2694833"/>
            <a:ext cx="10086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000" lIns="18000" spcFirstLastPara="1" rIns="18000" wrap="square" tIns="180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Craig Eldridge</a:t>
            </a:r>
            <a:endParaRPr b="1" sz="9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Software Developer</a:t>
            </a:r>
            <a:r>
              <a:rPr lang="en-GB" sz="90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i="0" sz="900" u="none" cap="none" strike="noStrik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4" name="Google Shape;9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77150" y="4373950"/>
            <a:ext cx="1048202" cy="2523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5"/>
          <p:cNvSpPr/>
          <p:nvPr/>
        </p:nvSpPr>
        <p:spPr>
          <a:xfrm>
            <a:off x="4817425" y="1888725"/>
            <a:ext cx="387900" cy="1659300"/>
          </a:xfrm>
          <a:prstGeom prst="rect">
            <a:avLst/>
          </a:prstGeom>
          <a:gradFill>
            <a:gsLst>
              <a:gs pos="0">
                <a:srgbClr val="00718F">
                  <a:alpha val="29411"/>
                </a:srgbClr>
              </a:gs>
              <a:gs pos="100000">
                <a:srgbClr val="D9EAD3"/>
              </a:gs>
            </a:gsLst>
            <a:lin ang="1080002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41025" y="1604475"/>
            <a:ext cx="832200" cy="832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>
            <a:off x="5445600" y="1375425"/>
            <a:ext cx="1322400" cy="1319400"/>
          </a:xfrm>
          <a:prstGeom prst="donut">
            <a:avLst>
              <a:gd fmla="val 18903" name="adj"/>
            </a:avLst>
          </a:prstGeom>
          <a:solidFill>
            <a:srgbClr val="C1D5DE"/>
          </a:solidFill>
          <a:ln cap="flat" cmpd="sng" w="9525">
            <a:solidFill>
              <a:srgbClr val="C1D5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87000" y="3999150"/>
            <a:ext cx="1876361" cy="53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313214" y="1238775"/>
            <a:ext cx="725100" cy="72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508270" y="180000"/>
            <a:ext cx="387900" cy="38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6"/>
          <p:cNvSpPr txBox="1"/>
          <p:nvPr>
            <p:ph type="ctrTitle"/>
          </p:nvPr>
        </p:nvSpPr>
        <p:spPr>
          <a:xfrm>
            <a:off x="337575" y="141600"/>
            <a:ext cx="82125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Problem Statements - Why are we here? 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6"/>
          <p:cNvSpPr txBox="1"/>
          <p:nvPr/>
        </p:nvSpPr>
        <p:spPr>
          <a:xfrm>
            <a:off x="5523113" y="36787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09" name="Google Shape;109;p16"/>
          <p:cNvGrpSpPr/>
          <p:nvPr/>
        </p:nvGrpSpPr>
        <p:grpSpPr>
          <a:xfrm>
            <a:off x="3073838" y="2013875"/>
            <a:ext cx="1944600" cy="1569600"/>
            <a:chOff x="3071457" y="2013875"/>
            <a:chExt cx="1944600" cy="1569600"/>
          </a:xfrm>
        </p:grpSpPr>
        <p:sp>
          <p:nvSpPr>
            <p:cNvPr id="110" name="Google Shape;110;p16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6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2" name="Google Shape;112;p16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3" name="Google Shape;113;p16"/>
          <p:cNvGrpSpPr/>
          <p:nvPr/>
        </p:nvGrpSpPr>
        <p:grpSpPr>
          <a:xfrm>
            <a:off x="1131625" y="2013875"/>
            <a:ext cx="1944600" cy="1569600"/>
            <a:chOff x="1126863" y="2013875"/>
            <a:chExt cx="1944600" cy="1569600"/>
          </a:xfrm>
        </p:grpSpPr>
        <p:sp>
          <p:nvSpPr>
            <p:cNvPr id="114" name="Google Shape;114;p1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6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16" name="Google Shape;116;p16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17" name="Google Shape;117;p16"/>
          <p:cNvGrpSpPr/>
          <p:nvPr/>
        </p:nvGrpSpPr>
        <p:grpSpPr>
          <a:xfrm>
            <a:off x="4885484" y="2701270"/>
            <a:ext cx="261571" cy="260379"/>
            <a:chOff x="4858109" y="2631368"/>
            <a:chExt cx="316442" cy="315000"/>
          </a:xfrm>
        </p:grpSpPr>
        <p:sp>
          <p:nvSpPr>
            <p:cNvPr id="118" name="Google Shape;118;p16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0D5DD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-GB"/>
              </a:br>
              <a:endParaRPr/>
            </a:p>
          </p:txBody>
        </p:sp>
      </p:grpSp>
      <p:grpSp>
        <p:nvGrpSpPr>
          <p:cNvPr id="120" name="Google Shape;120;p16"/>
          <p:cNvGrpSpPr/>
          <p:nvPr/>
        </p:nvGrpSpPr>
        <p:grpSpPr>
          <a:xfrm>
            <a:off x="2948278" y="2701271"/>
            <a:ext cx="260366" cy="260366"/>
            <a:chOff x="3157188" y="909150"/>
            <a:chExt cx="470400" cy="470400"/>
          </a:xfrm>
        </p:grpSpPr>
        <p:sp>
          <p:nvSpPr>
            <p:cNvPr id="121" name="Google Shape;121;p16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307B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3" name="Google Shape;123;p16"/>
          <p:cNvGrpSpPr/>
          <p:nvPr/>
        </p:nvGrpSpPr>
        <p:grpSpPr>
          <a:xfrm>
            <a:off x="3073838" y="2013875"/>
            <a:ext cx="1944600" cy="1569600"/>
            <a:chOff x="3071457" y="2013875"/>
            <a:chExt cx="1944600" cy="1569600"/>
          </a:xfrm>
        </p:grpSpPr>
        <p:sp>
          <p:nvSpPr>
            <p:cNvPr id="124" name="Google Shape;124;p16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41414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3316094" y="2256360"/>
              <a:ext cx="1451700" cy="116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Licence</a:t>
              </a: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holders would need a service that is mobile, interactive and </a:t>
              </a: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desirable</a:t>
              </a:r>
              <a:r>
                <a:rPr b="1" lang="en-GB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grpSp>
        <p:nvGrpSpPr>
          <p:cNvPr id="126" name="Google Shape;126;p16"/>
          <p:cNvGrpSpPr/>
          <p:nvPr/>
        </p:nvGrpSpPr>
        <p:grpSpPr>
          <a:xfrm>
            <a:off x="1131625" y="2013875"/>
            <a:ext cx="1944600" cy="1569600"/>
            <a:chOff x="1126863" y="2013875"/>
            <a:chExt cx="1944600" cy="1569600"/>
          </a:xfrm>
        </p:grpSpPr>
        <p:sp>
          <p:nvSpPr>
            <p:cNvPr id="127" name="Google Shape;127;p1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1351638" y="2256367"/>
              <a:ext cx="1451700" cy="825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Licence</a:t>
              </a: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holders find it challenging to manage their taxi </a:t>
              </a:r>
              <a:r>
                <a:rPr b="1" lang="en-GB" sz="10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licence</a:t>
              </a:r>
              <a:r>
                <a:rPr b="1" lang="en-GB" sz="11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11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sp>
        <p:nvSpPr>
          <p:cNvPr id="129" name="Google Shape;129;p16"/>
          <p:cNvSpPr txBox="1"/>
          <p:nvPr/>
        </p:nvSpPr>
        <p:spPr>
          <a:xfrm>
            <a:off x="358575" y="3783225"/>
            <a:ext cx="85794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 believe that digitising the taxi "Manage my licence" service will </a:t>
            </a:r>
            <a:r>
              <a:rPr i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improve outcomes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by </a:t>
            </a:r>
            <a:r>
              <a:rPr b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simplifying the service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It will create a </a:t>
            </a:r>
            <a:r>
              <a:rPr b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sense of ownership 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licence holders and </a:t>
            </a:r>
            <a:r>
              <a:rPr b="1"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streamline</a:t>
            </a:r>
            <a:r>
              <a:rPr lang="en-GB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the business process.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30" name="Google Shape;130;p16"/>
          <p:cNvGrpSpPr/>
          <p:nvPr/>
        </p:nvGrpSpPr>
        <p:grpSpPr>
          <a:xfrm>
            <a:off x="5018450" y="2013875"/>
            <a:ext cx="1944600" cy="1569600"/>
            <a:chOff x="1126863" y="2013875"/>
            <a:chExt cx="1944600" cy="1569600"/>
          </a:xfrm>
        </p:grpSpPr>
        <p:sp>
          <p:nvSpPr>
            <p:cNvPr id="131" name="Google Shape;131;p16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6"/>
            <p:cNvSpPr txBox="1"/>
            <p:nvPr/>
          </p:nvSpPr>
          <p:spPr>
            <a:xfrm>
              <a:off x="1351638" y="2256375"/>
              <a:ext cx="1545300" cy="121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The licensing teams spend a large proportion of their time chasing licence holders. This process varies from council to council</a:t>
              </a:r>
              <a:endParaRPr sz="1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999" y="76301"/>
            <a:ext cx="556200" cy="580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0" y="0"/>
            <a:ext cx="9144000" cy="10458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 txBox="1"/>
          <p:nvPr>
            <p:ph type="ctrTitle"/>
          </p:nvPr>
        </p:nvSpPr>
        <p:spPr>
          <a:xfrm>
            <a:off x="337575" y="141600"/>
            <a:ext cx="7287000" cy="76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Alpha Goals and Hypotheses 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" name="Google Shape;140;p17"/>
          <p:cNvSpPr txBox="1"/>
          <p:nvPr/>
        </p:nvSpPr>
        <p:spPr>
          <a:xfrm>
            <a:off x="9742550" y="3022800"/>
            <a:ext cx="34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 txBox="1"/>
          <p:nvPr/>
        </p:nvSpPr>
        <p:spPr>
          <a:xfrm>
            <a:off x="5523113" y="3678725"/>
            <a:ext cx="3219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2" name="Google Shape;142;p17"/>
          <p:cNvGrpSpPr/>
          <p:nvPr/>
        </p:nvGrpSpPr>
        <p:grpSpPr>
          <a:xfrm>
            <a:off x="1060800" y="2847241"/>
            <a:ext cx="6566700" cy="670500"/>
            <a:chOff x="1431325" y="2473842"/>
            <a:chExt cx="6566700" cy="670500"/>
          </a:xfrm>
        </p:grpSpPr>
        <p:sp>
          <p:nvSpPr>
            <p:cNvPr id="143" name="Google Shape;143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53501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create alignment within the councils we can realise a more streamlined and efficient service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5" name="Google Shape;145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Improve efficiency across councils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46" name="Google Shape;146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3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0" name="Google Shape;150;p17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51" name="Google Shape;151;p17"/>
          <p:cNvGrpSpPr/>
          <p:nvPr/>
        </p:nvGrpSpPr>
        <p:grpSpPr>
          <a:xfrm>
            <a:off x="1060800" y="2165966"/>
            <a:ext cx="6566700" cy="670500"/>
            <a:chOff x="1431325" y="2473842"/>
            <a:chExt cx="6566700" cy="670500"/>
          </a:xfrm>
        </p:grpSpPr>
        <p:sp>
          <p:nvSpPr>
            <p:cNvPr id="152" name="Google Shape;152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17"/>
            <p:cNvSpPr txBox="1"/>
            <p:nvPr/>
          </p:nvSpPr>
          <p:spPr>
            <a:xfrm>
              <a:off x="535013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improve the 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desirability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of the service for the drivers then they are more likely to use it and be comfortable with it.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4" name="Google Shape;154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Create a  simplified and desirable service for managing 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licenses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55" name="Google Shape;155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2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59" name="Google Shape;159;p17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grpSp>
        <p:nvGrpSpPr>
          <p:cNvPr id="160" name="Google Shape;160;p17"/>
          <p:cNvGrpSpPr/>
          <p:nvPr/>
        </p:nvGrpSpPr>
        <p:grpSpPr>
          <a:xfrm>
            <a:off x="1060800" y="1455750"/>
            <a:ext cx="6566700" cy="699441"/>
            <a:chOff x="1431325" y="2444900"/>
            <a:chExt cx="6566700" cy="699441"/>
          </a:xfrm>
        </p:grpSpPr>
        <p:sp>
          <p:nvSpPr>
            <p:cNvPr id="161" name="Google Shape;161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7"/>
            <p:cNvSpPr txBox="1"/>
            <p:nvPr/>
          </p:nvSpPr>
          <p:spPr>
            <a:xfrm>
              <a:off x="5337225" y="2444900"/>
              <a:ext cx="26580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make it easier for licence holders to interact with and understand the service, then we will see proactivity increase because they will have a better understanding of what is required.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Improve proactiveness of Licence Holders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1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68" name="Google Shape;168;p17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69" name="Google Shape;169;p17"/>
          <p:cNvSpPr txBox="1"/>
          <p:nvPr/>
        </p:nvSpPr>
        <p:spPr>
          <a:xfrm>
            <a:off x="2323500" y="1109000"/>
            <a:ext cx="2390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GOAL</a:t>
            </a:r>
            <a:r>
              <a:rPr b="1" lang="en-GB"/>
              <a:t> </a:t>
            </a:r>
            <a:endParaRPr b="1"/>
          </a:p>
        </p:txBody>
      </p:sp>
      <p:sp>
        <p:nvSpPr>
          <p:cNvPr id="170" name="Google Shape;170;p17"/>
          <p:cNvSpPr txBox="1"/>
          <p:nvPr/>
        </p:nvSpPr>
        <p:spPr>
          <a:xfrm>
            <a:off x="5594075" y="1097150"/>
            <a:ext cx="1691700" cy="4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HYPOTHESES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7"/>
          <p:cNvSpPr/>
          <p:nvPr/>
        </p:nvSpPr>
        <p:spPr>
          <a:xfrm rot="-5400000">
            <a:off x="5853750" y="2482975"/>
            <a:ext cx="717900" cy="2833200"/>
          </a:xfrm>
          <a:prstGeom prst="roundRect">
            <a:avLst>
              <a:gd fmla="val 50000" name="adj"/>
            </a:avLst>
          </a:prstGeom>
          <a:solidFill>
            <a:srgbClr val="3D3D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7"/>
          <p:cNvSpPr/>
          <p:nvPr/>
        </p:nvSpPr>
        <p:spPr>
          <a:xfrm>
            <a:off x="1060805" y="4137619"/>
            <a:ext cx="522300" cy="5223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73" name="Google Shape;173;p17"/>
          <p:cNvCxnSpPr/>
          <p:nvPr/>
        </p:nvCxnSpPr>
        <p:spPr>
          <a:xfrm>
            <a:off x="4771116" y="4175559"/>
            <a:ext cx="0" cy="444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grpSp>
        <p:nvGrpSpPr>
          <p:cNvPr id="174" name="Google Shape;174;p17"/>
          <p:cNvGrpSpPr/>
          <p:nvPr/>
        </p:nvGrpSpPr>
        <p:grpSpPr>
          <a:xfrm>
            <a:off x="1060800" y="3584591"/>
            <a:ext cx="6566700" cy="1394350"/>
            <a:chOff x="1431325" y="1749992"/>
            <a:chExt cx="6566700" cy="1394350"/>
          </a:xfrm>
        </p:grpSpPr>
        <p:sp>
          <p:nvSpPr>
            <p:cNvPr id="175" name="Google Shape;175;p17"/>
            <p:cNvSpPr/>
            <p:nvPr/>
          </p:nvSpPr>
          <p:spPr>
            <a:xfrm rot="-5400000">
              <a:off x="4644475" y="-209208"/>
              <a:ext cx="670500" cy="6036600"/>
            </a:xfrm>
            <a:prstGeom prst="roundRect">
              <a:avLst>
                <a:gd fmla="val 50000" name="adj"/>
              </a:avLst>
            </a:prstGeom>
            <a:solidFill>
              <a:srgbClr val="3D3D3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17"/>
            <p:cNvSpPr txBox="1"/>
            <p:nvPr/>
          </p:nvSpPr>
          <p:spPr>
            <a:xfrm>
              <a:off x="5414280" y="174999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If we create specific services aligned to each of councils we can realise a more streamlined and efficient service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7" name="Google Shape;177;p17"/>
            <p:cNvSpPr txBox="1"/>
            <p:nvPr/>
          </p:nvSpPr>
          <p:spPr>
            <a:xfrm>
              <a:off x="2744681" y="2473842"/>
              <a:ext cx="2337900" cy="65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Reduce time on back end processes that directly impact the 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licence</a:t>
              </a:r>
              <a:r>
                <a:rPr lang="en-GB" sz="8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 holders </a:t>
              </a:r>
              <a:endParaRPr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600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(note: internal backend processes are not likely to be prioritised as part of the alpha)</a:t>
              </a:r>
              <a:endParaRPr sz="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78" name="Google Shape;178;p17"/>
            <p:cNvSpPr/>
            <p:nvPr/>
          </p:nvSpPr>
          <p:spPr>
            <a:xfrm rot="-5400000">
              <a:off x="1751875" y="2153292"/>
              <a:ext cx="670500" cy="1311600"/>
            </a:xfrm>
            <a:prstGeom prst="roundRect">
              <a:avLst>
                <a:gd fmla="val 50000" name="adj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17"/>
            <p:cNvSpPr/>
            <p:nvPr/>
          </p:nvSpPr>
          <p:spPr>
            <a:xfrm>
              <a:off x="1499580" y="2547844"/>
              <a:ext cx="522300" cy="5223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7"/>
            <p:cNvSpPr/>
            <p:nvPr/>
          </p:nvSpPr>
          <p:spPr>
            <a:xfrm>
              <a:off x="1545080" y="2593344"/>
              <a:ext cx="431400" cy="431400"/>
            </a:xfrm>
            <a:prstGeom prst="pie">
              <a:avLst>
                <a:gd fmla="val 16226349" name="adj1"/>
                <a:gd fmla="val 10795968" name="adj2"/>
              </a:avLst>
            </a:prstGeom>
            <a:solidFill>
              <a:srgbClr val="5050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17"/>
            <p:cNvSpPr/>
            <p:nvPr/>
          </p:nvSpPr>
          <p:spPr>
            <a:xfrm>
              <a:off x="2025174" y="2616792"/>
              <a:ext cx="608400" cy="395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8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4</a:t>
              </a:r>
              <a:endParaRPr sz="18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cxnSp>
          <p:nvCxnSpPr>
            <p:cNvPr id="182" name="Google Shape;182;p17"/>
            <p:cNvCxnSpPr/>
            <p:nvPr/>
          </p:nvCxnSpPr>
          <p:spPr>
            <a:xfrm>
              <a:off x="5209891" y="2585784"/>
              <a:ext cx="0" cy="444600"/>
            </a:xfrm>
            <a:prstGeom prst="straightConnector1">
              <a:avLst/>
            </a:prstGeom>
            <a:noFill/>
            <a:ln cap="flat" cmpd="sng" w="9525">
              <a:solidFill>
                <a:srgbClr val="FFFFFF"/>
              </a:solidFill>
              <a:prstDash val="dot"/>
              <a:round/>
              <a:headEnd len="sm" w="sm" type="none"/>
              <a:tailEnd len="sm" w="sm" type="none"/>
            </a:ln>
          </p:spPr>
        </p:cxnSp>
      </p:grpSp>
      <p:sp>
        <p:nvSpPr>
          <p:cNvPr id="183" name="Google Shape;183;p17"/>
          <p:cNvSpPr txBox="1"/>
          <p:nvPr/>
        </p:nvSpPr>
        <p:spPr>
          <a:xfrm>
            <a:off x="5015879" y="4321954"/>
            <a:ext cx="2337900" cy="6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If we reduced time spent on backend processes, it would free up time for the councils to focus on more meaningful work </a:t>
            </a:r>
            <a:endParaRPr sz="8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4" name="Google Shape;1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9999" y="76301"/>
            <a:ext cx="556200" cy="580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5B80D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8"/>
          <p:cNvSpPr txBox="1"/>
          <p:nvPr>
            <p:ph type="ctrTitle"/>
          </p:nvPr>
        </p:nvSpPr>
        <p:spPr>
          <a:xfrm>
            <a:off x="54825" y="1665575"/>
            <a:ext cx="7106700" cy="12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Proactiveness &amp;  Simplification</a:t>
            </a:r>
            <a:r>
              <a:rPr b="1" lang="en-GB" sz="35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b="1" sz="35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0" name="Google Shape;1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1000" y="294000"/>
            <a:ext cx="3233000" cy="48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9"/>
          <p:cNvSpPr/>
          <p:nvPr/>
        </p:nvSpPr>
        <p:spPr>
          <a:xfrm>
            <a:off x="0" y="0"/>
            <a:ext cx="23145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9"/>
          <p:cNvSpPr txBox="1"/>
          <p:nvPr/>
        </p:nvSpPr>
        <p:spPr>
          <a:xfrm>
            <a:off x="62500" y="721450"/>
            <a:ext cx="2178900" cy="10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Sprint Summary </a:t>
            </a:r>
            <a:endParaRPr b="1" sz="3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2741425" y="634350"/>
            <a:ext cx="5997900" cy="4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One of the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goals of this sprint was to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prepare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&amp;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plan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the research with license holders. 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Some of the tasks we completed include:</a:t>
            </a:r>
            <a:br>
              <a:rPr b="1" lang="en-GB">
                <a:latin typeface="Poppins"/>
                <a:ea typeface="Poppins"/>
                <a:cs typeface="Poppins"/>
                <a:sym typeface="Poppins"/>
              </a:rPr>
            </a:b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Created the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discussion guide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for research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Agreed the best practice and quality control around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 GDPR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Written &amp; approved the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screener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to be sent to participants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Filtered through responses for the best high-focus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participants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for each council area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Confirmed meeting rooms,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locations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times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for sessions with councils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Emailed participants to join the </a:t>
            </a:r>
            <a:r>
              <a:rPr b="1"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in-person </a:t>
            </a:r>
            <a:r>
              <a:rPr lang="en-GB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sessions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Continued to meet with licensing teams to understand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process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flows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bolster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service maps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8" name="Google Shape;1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750" y="2505075"/>
            <a:ext cx="2418351" cy="154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0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Recruitment Emails  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6" name="Google Shape;2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3333" y="431100"/>
            <a:ext cx="2548733" cy="312310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07" name="Google Shape;207;p20"/>
          <p:cNvSpPr txBox="1"/>
          <p:nvPr/>
        </p:nvSpPr>
        <p:spPr>
          <a:xfrm>
            <a:off x="2087475" y="383975"/>
            <a:ext cx="31722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drafted emails for the councils to send to their licence holders, priming them for the upcoming research.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After having a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review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with councils, we had an understanding of the best way to frame the letters.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combined our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UR knowledge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the right language to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attract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licence holders to speak with us.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drafted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recruitment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emails for participants once we had received responses to the call out from councils.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8" name="Google Shape;2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7233" y="2154499"/>
            <a:ext cx="2431168" cy="2790277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16220" y="162792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1"/>
          <p:cNvSpPr/>
          <p:nvPr/>
        </p:nvSpPr>
        <p:spPr>
          <a:xfrm>
            <a:off x="0" y="0"/>
            <a:ext cx="1889100" cy="5143500"/>
          </a:xfrm>
          <a:prstGeom prst="rect">
            <a:avLst/>
          </a:prstGeom>
          <a:solidFill>
            <a:srgbClr val="F5B80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 txBox="1"/>
          <p:nvPr/>
        </p:nvSpPr>
        <p:spPr>
          <a:xfrm>
            <a:off x="-150" y="747625"/>
            <a:ext cx="18891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333333"/>
                </a:solidFill>
                <a:latin typeface="Poppins"/>
                <a:ea typeface="Poppins"/>
                <a:cs typeface="Poppins"/>
                <a:sym typeface="Poppins"/>
              </a:rPr>
              <a:t>Licence Holder Screener   </a:t>
            </a:r>
            <a:endParaRPr b="1" sz="2000">
              <a:solidFill>
                <a:srgbClr val="33333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6" name="Google Shape;2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4948" y="800950"/>
            <a:ext cx="2802852" cy="2936165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17" name="Google Shape;2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8015" y="1607110"/>
            <a:ext cx="2398209" cy="293616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8" name="Google Shape;218;p21"/>
          <p:cNvSpPr txBox="1"/>
          <p:nvPr/>
        </p:nvSpPr>
        <p:spPr>
          <a:xfrm>
            <a:off x="2087475" y="383975"/>
            <a:ext cx="31722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created a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screener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which was linked to the recruitment email for license holders </a:t>
            </a:r>
            <a:br>
              <a:rPr lang="en-GB">
                <a:latin typeface="Poppins"/>
                <a:ea typeface="Poppins"/>
                <a:cs typeface="Poppins"/>
                <a:sym typeface="Poppins"/>
              </a:rPr>
            </a:br>
            <a:r>
              <a:rPr lang="en-GB">
                <a:latin typeface="Poppins"/>
                <a:ea typeface="Poppins"/>
                <a:cs typeface="Poppins"/>
                <a:sym typeface="Poppins"/>
              </a:rPr>
              <a:t>to complete.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This helped us ensure we were selecting 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participants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that we defined in our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participant criteria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workshop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. 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Poppins"/>
                <a:ea typeface="Poppins"/>
                <a:cs typeface="Poppins"/>
                <a:sym typeface="Poppins"/>
              </a:rPr>
              <a:t>We also included some questions at the end of the screener, understanding how each license holder felt about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digital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&amp; their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local council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. This helped us ensure we’re trying to recruit participants with a mixture of different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experiences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and </a:t>
            </a:r>
            <a:r>
              <a:rPr b="1" lang="en-GB">
                <a:latin typeface="Poppins"/>
                <a:ea typeface="Poppins"/>
                <a:cs typeface="Poppins"/>
                <a:sym typeface="Poppins"/>
              </a:rPr>
              <a:t>feelings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 towards the project</a:t>
            </a:r>
            <a:r>
              <a:rPr lang="en-GB">
                <a:latin typeface="Poppins"/>
                <a:ea typeface="Poppins"/>
                <a:cs typeface="Poppins"/>
                <a:sym typeface="Poppins"/>
              </a:rPr>
              <a:t>. 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09371" y="159804"/>
            <a:ext cx="486000" cy="486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3282BD6B1D2A4D82758F12C4AFBF26" ma:contentTypeVersion="14" ma:contentTypeDescription="Create a new document." ma:contentTypeScope="" ma:versionID="cff09ed85a05847339a5e78e260e4121">
  <xsd:schema xmlns:xsd="http://www.w3.org/2001/XMLSchema" xmlns:xs="http://www.w3.org/2001/XMLSchema" xmlns:p="http://schemas.microsoft.com/office/2006/metadata/properties" xmlns:ns2="40a64eba-8aa6-44af-b526-51966b8ea402" xmlns:ns3="894b2f58-d0b0-4548-a302-6752fc677cf2" targetNamespace="http://schemas.microsoft.com/office/2006/metadata/properties" ma:root="true" ma:fieldsID="7f42bbd14593de6bdc4981d7633fd9e7" ns2:_="" ns3:_="">
    <xsd:import namespace="40a64eba-8aa6-44af-b526-51966b8ea402"/>
    <xsd:import namespace="894b2f58-d0b0-4548-a302-6752fc677cf2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Council" minOccurs="0"/>
                <xsd:element ref="ns2:MediaServiceOCR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a64eba-8aa6-44af-b526-51966b8ea40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fe463ed-b70e-4b8a-81be-bcdfa2e26c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Council" ma:index="16" nillable="true" ma:displayName="Council" ma:format="Dropdown" ma:internalName="Council">
      <xsd:simpleType>
        <xsd:restriction base="dms:Choice">
          <xsd:enumeration value="Rushmoor"/>
          <xsd:enumeration value="North Tyneside"/>
          <xsd:enumeration value="Basingstoke &amp; Deane / Hart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4b2f58-d0b0-4548-a302-6752fc677cf2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a94f08e-64d0-4de1-87d2-7d2a506266b7}" ma:internalName="TaxCatchAll" ma:showField="CatchAllData" ma:web="894b2f58-d0b0-4548-a302-6752fc677c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4b2f58-d0b0-4548-a302-6752fc677cf2" xsi:nil="true"/>
    <Council xmlns="40a64eba-8aa6-44af-b526-51966b8ea402" xsi:nil="true"/>
    <lcf76f155ced4ddcb4097134ff3c332f xmlns="40a64eba-8aa6-44af-b526-51966b8ea402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14C781D-1716-4F38-860A-719E9723BCEE}"/>
</file>

<file path=customXml/itemProps2.xml><?xml version="1.0" encoding="utf-8"?>
<ds:datastoreItem xmlns:ds="http://schemas.openxmlformats.org/officeDocument/2006/customXml" ds:itemID="{5C745E2A-8FFF-4618-B1FA-C3EFD937F004}"/>
</file>

<file path=customXml/itemProps3.xml><?xml version="1.0" encoding="utf-8"?>
<ds:datastoreItem xmlns:ds="http://schemas.openxmlformats.org/officeDocument/2006/customXml" ds:itemID="{60D11AAA-E445-4907-836C-7618BE318AA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0x010100183282BD6B1D2A4D82758F12C4AFBF26</vt:lpwstr>
  </property>
</Properties>
</file>